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67" autoAdjust="0"/>
    <p:restoredTop sz="94660"/>
  </p:normalViewPr>
  <p:slideViewPr>
    <p:cSldViewPr snapToGrid="0">
      <p:cViewPr varScale="1">
        <p:scale>
          <a:sx n="90" d="100"/>
          <a:sy n="90" d="100"/>
        </p:scale>
        <p:origin x="4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62BB4-9F2D-4577-AA8A-07CA93248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CABA74-5241-43B4-B625-1B1361741C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A5F07-4EDE-4F12-B724-0E31C0247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409F02-A716-4FA6-9163-49F874DDE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BA26C-F365-463A-BDB7-8EA5AF047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8119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F32FA-D65B-4248-B9DE-4A2222DD0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DF2770-CCCD-441F-91E9-382AE604C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8A7C0D-B16C-4CC5-A03D-2ABA7E6C3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B8C08-7ADA-4323-BF26-B3962730E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6870C-E5FC-4E8D-B51D-13CBAB6B9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48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0D633-3C27-4BA7-9D4A-8E8599BC4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6F444B-1FA6-487B-9D73-610699DBE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7EE73-C649-4487-A3B7-A521268FA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EF185E-5582-43E1-93BC-BB8C8AEDC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257CA2-C71F-411D-812B-51B313F67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752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D034C-24C0-4246-8E67-9135A6B3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D5DCA7-BD24-4292-8D85-6D75CAB763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435CE7-1C6C-4E34-BE66-E24CA26F62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397B13-63F3-4974-9F54-0966AAD97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F6D0FE-DDF9-4E63-A501-B89F1C98A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CA0D0-ECB8-4FAE-9216-6FC9052D8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30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AC88D-7BE3-4FD5-BE72-CA753DD2F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921F28-4C17-4B8F-B820-40A26A2C0A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75D266-1F3C-411E-9378-4B95D06489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8B7C4B-8569-430B-9F38-F7AC48212B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361971-D740-4B2B-84F1-B2D6A3DF1A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35846C-6856-47FA-9EFB-B238FF41F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1801BC-CE80-49DB-846B-F10130B62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825F30-B7C2-41F1-B155-CDB1FED0A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4638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1CD784-9984-40EA-8976-F7876AE06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D6D35A-9FB4-4CA8-AAD1-B41BF2B04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F58D52-AC2E-4721-AF40-242147F48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4EFF66-2633-42D8-B6D1-636B76A4F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3359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FC07A3-2275-46BF-B3B4-038792F1B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60E12F-1BD8-4814-9E71-C351B9555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42D3E-1BE3-4B14-8226-F92FE690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0000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17105B-50FE-40AE-92D2-59B44A0CD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CA1FB-8E90-4009-B4F3-642027DE2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1D926E-CBF9-4A40-9D49-4293640471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EB802-9CDE-4C89-BA08-BE81C9E8C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B4E494-634C-468C-8B8B-0BBB3B28B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5A6C23-AE79-4C36-9189-EC493C463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30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5AD97-FACF-408A-BF52-F1DCB832D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ACBA59-11EF-456B-9B44-DAE4FF75AC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6E1F09-1FB0-487D-B280-700BA5E085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0DC618-10F9-4DE1-B0FD-E49A5DC8E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C3AD58-69AA-4365-A937-A2FD14D8F5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9D73BC-3F01-49D5-AA10-2E5CD1938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6735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B6E53-932A-4FA4-84AF-B4023D044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175C6-BBFC-49C9-BDFB-E111F21721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E61CB-C3B9-4135-9091-FD5DBFC3A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34A08-D921-49F0-B551-3E13C95E2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8C6A9D-02E1-498B-A838-C4E0544FF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9460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F1B4E5-9815-4CEE-B931-83DCE9A492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F8CFC2-1C0F-4460-8191-D39DBBB53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1CE2F-4806-457C-AA02-ADE51886A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D9B51-6117-43F1-BE1B-E351C2DC7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11437-367A-402D-8B7C-21F0BF8D9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026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79B8C5-CF60-4C6C-9ADB-CAB35E8AE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9973DC-87FC-49AB-A598-0586285EF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DF2DCB-C370-4EFC-BC32-340C790FD8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D463C-3C0B-40BC-A86E-5A4FA06C4708}" type="datetimeFigureOut">
              <a:rPr lang="en-GB" smtClean="0"/>
              <a:t>01/03/2023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998267-1166-4303-A297-F9B022B80F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9E8C9-2E13-48FC-80C0-F980016B9C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631CC3-DD2C-449C-BD47-93A675342DA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578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17" Type="http://schemas.openxmlformats.org/officeDocument/2006/relationships/image" Target="../media/image16.jpg"/><Relationship Id="rId2" Type="http://schemas.openxmlformats.org/officeDocument/2006/relationships/image" Target="../media/image1.png"/><Relationship Id="rId16" Type="http://schemas.openxmlformats.org/officeDocument/2006/relationships/image" Target="../media/image15.jp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5" Type="http://schemas.openxmlformats.org/officeDocument/2006/relationships/image" Target="../media/image14.jpg"/><Relationship Id="rId10" Type="http://schemas.openxmlformats.org/officeDocument/2006/relationships/image" Target="../media/image9.jp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jpg"/><Relationship Id="rId14" Type="http://schemas.openxmlformats.org/officeDocument/2006/relationships/image" Target="../media/image1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29.png"/><Relationship Id="rId3" Type="http://schemas.openxmlformats.org/officeDocument/2006/relationships/image" Target="../media/image20.png"/><Relationship Id="rId7" Type="http://schemas.openxmlformats.org/officeDocument/2006/relationships/image" Target="../media/image24.jpeg"/><Relationship Id="rId12" Type="http://schemas.openxmlformats.org/officeDocument/2006/relationships/image" Target="../media/image28.png"/><Relationship Id="rId2" Type="http://schemas.openxmlformats.org/officeDocument/2006/relationships/image" Target="../media/image1.png"/><Relationship Id="rId16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.png"/><Relationship Id="rId5" Type="http://schemas.openxmlformats.org/officeDocument/2006/relationships/image" Target="../media/image22.jpeg"/><Relationship Id="rId15" Type="http://schemas.openxmlformats.org/officeDocument/2006/relationships/image" Target="../media/image31.jp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076C75-314A-4A43-8166-E53EC4B415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r="2557"/>
          <a:stretch/>
        </p:blipFill>
        <p:spPr>
          <a:xfrm>
            <a:off x="-125648" y="355821"/>
            <a:ext cx="12158317" cy="5806780"/>
          </a:xfrm>
          <a:custGeom>
            <a:avLst/>
            <a:gdLst/>
            <a:ahLst/>
            <a:cxnLst/>
            <a:rect l="l" t="t" r="r" b="b"/>
            <a:pathLst>
              <a:path w="10485104" h="5523506">
                <a:moveTo>
                  <a:pt x="5949681" y="536"/>
                </a:moveTo>
                <a:cubicBezTo>
                  <a:pt x="6074035" y="-2131"/>
                  <a:pt x="6198411" y="5173"/>
                  <a:pt x="6321822" y="22405"/>
                </a:cubicBezTo>
                <a:cubicBezTo>
                  <a:pt x="6498937" y="51493"/>
                  <a:pt x="6677824" y="73364"/>
                  <a:pt x="6857694" y="55210"/>
                </a:cubicBezTo>
                <a:cubicBezTo>
                  <a:pt x="6981675" y="42526"/>
                  <a:pt x="7105459" y="35089"/>
                  <a:pt x="7230031" y="35528"/>
                </a:cubicBezTo>
                <a:cubicBezTo>
                  <a:pt x="7516370" y="35528"/>
                  <a:pt x="7802902" y="38152"/>
                  <a:pt x="8089242" y="32684"/>
                </a:cubicBezTo>
                <a:cubicBezTo>
                  <a:pt x="8344090" y="27873"/>
                  <a:pt x="8597956" y="17377"/>
                  <a:pt x="8853003" y="43837"/>
                </a:cubicBezTo>
                <a:cubicBezTo>
                  <a:pt x="9229472" y="82767"/>
                  <a:pt x="9607909" y="70300"/>
                  <a:pt x="9985559" y="65708"/>
                </a:cubicBezTo>
                <a:cubicBezTo>
                  <a:pt x="10083101" y="64320"/>
                  <a:pt x="10180599" y="61132"/>
                  <a:pt x="10278047" y="56140"/>
                </a:cubicBezTo>
                <a:lnTo>
                  <a:pt x="10449151" y="44199"/>
                </a:lnTo>
                <a:lnTo>
                  <a:pt x="10468533" y="198724"/>
                </a:lnTo>
                <a:cubicBezTo>
                  <a:pt x="10475933" y="234109"/>
                  <a:pt x="10480462" y="270161"/>
                  <a:pt x="10482057" y="306442"/>
                </a:cubicBezTo>
                <a:cubicBezTo>
                  <a:pt x="10492136" y="438884"/>
                  <a:pt x="10475168" y="569479"/>
                  <a:pt x="10461007" y="700359"/>
                </a:cubicBezTo>
                <a:cubicBezTo>
                  <a:pt x="10451566" y="783776"/>
                  <a:pt x="10437150" y="868045"/>
                  <a:pt x="10461007" y="950608"/>
                </a:cubicBezTo>
                <a:cubicBezTo>
                  <a:pt x="10477350" y="1008147"/>
                  <a:pt x="10480985" y="1069224"/>
                  <a:pt x="10471595" y="1128666"/>
                </a:cubicBezTo>
                <a:cubicBezTo>
                  <a:pt x="10455763" y="1234166"/>
                  <a:pt x="10452459" y="1341527"/>
                  <a:pt x="10461772" y="1447979"/>
                </a:cubicBezTo>
                <a:cubicBezTo>
                  <a:pt x="10467921" y="1518165"/>
                  <a:pt x="10466977" y="1588906"/>
                  <a:pt x="10458965" y="1658865"/>
                </a:cubicBezTo>
                <a:cubicBezTo>
                  <a:pt x="10448377" y="1752939"/>
                  <a:pt x="10431919" y="1848719"/>
                  <a:pt x="10451949" y="1943076"/>
                </a:cubicBezTo>
                <a:cubicBezTo>
                  <a:pt x="10483843" y="2092999"/>
                  <a:pt x="10477464" y="2242779"/>
                  <a:pt x="10464706" y="2393837"/>
                </a:cubicBezTo>
                <a:cubicBezTo>
                  <a:pt x="10455138" y="2506243"/>
                  <a:pt x="10444549" y="2619928"/>
                  <a:pt x="10463686" y="2733613"/>
                </a:cubicBezTo>
                <a:cubicBezTo>
                  <a:pt x="10471914" y="2786362"/>
                  <a:pt x="10471914" y="2840306"/>
                  <a:pt x="10463686" y="2893056"/>
                </a:cubicBezTo>
                <a:cubicBezTo>
                  <a:pt x="10453735" y="2964109"/>
                  <a:pt x="10444294" y="3034452"/>
                  <a:pt x="10457052" y="3106215"/>
                </a:cubicBezTo>
                <a:cubicBezTo>
                  <a:pt x="10462665" y="3137479"/>
                  <a:pt x="10466875" y="3169026"/>
                  <a:pt x="10469810" y="3200574"/>
                </a:cubicBezTo>
                <a:cubicBezTo>
                  <a:pt x="10475653" y="3281119"/>
                  <a:pt x="10473561" y="3362120"/>
                  <a:pt x="10463559" y="3442154"/>
                </a:cubicBezTo>
                <a:cubicBezTo>
                  <a:pt x="10453990" y="3535091"/>
                  <a:pt x="10469554" y="3628597"/>
                  <a:pt x="10456797" y="3721250"/>
                </a:cubicBezTo>
                <a:cubicBezTo>
                  <a:pt x="10447738" y="3795870"/>
                  <a:pt x="10447394" y="3871485"/>
                  <a:pt x="10455776" y="3946204"/>
                </a:cubicBezTo>
                <a:cubicBezTo>
                  <a:pt x="10470855" y="4087457"/>
                  <a:pt x="10469912" y="4230260"/>
                  <a:pt x="10452970" y="4371244"/>
                </a:cubicBezTo>
                <a:cubicBezTo>
                  <a:pt x="10442508" y="4453523"/>
                  <a:pt x="10436512" y="4538218"/>
                  <a:pt x="10455266" y="4618934"/>
                </a:cubicBezTo>
                <a:cubicBezTo>
                  <a:pt x="10499408" y="4808646"/>
                  <a:pt x="10473637" y="4998642"/>
                  <a:pt x="10455266" y="5187359"/>
                </a:cubicBezTo>
                <a:cubicBezTo>
                  <a:pt x="10444103" y="5288708"/>
                  <a:pt x="10443847" y="5391181"/>
                  <a:pt x="10454500" y="5492602"/>
                </a:cubicBezTo>
                <a:lnTo>
                  <a:pt x="10454510" y="5492731"/>
                </a:lnTo>
                <a:lnTo>
                  <a:pt x="10414967" y="5491139"/>
                </a:lnTo>
                <a:cubicBezTo>
                  <a:pt x="10117611" y="5495732"/>
                  <a:pt x="9820450" y="5526349"/>
                  <a:pt x="9523092" y="5507105"/>
                </a:cubicBezTo>
                <a:cubicBezTo>
                  <a:pt x="9272964" y="5490920"/>
                  <a:pt x="9023034" y="5477142"/>
                  <a:pt x="8772711" y="5490483"/>
                </a:cubicBezTo>
                <a:cubicBezTo>
                  <a:pt x="8636774" y="5499549"/>
                  <a:pt x="8500636" y="5503107"/>
                  <a:pt x="8364561" y="5501172"/>
                </a:cubicBezTo>
                <a:lnTo>
                  <a:pt x="8196562" y="5491993"/>
                </a:lnTo>
                <a:lnTo>
                  <a:pt x="8077075" y="5475562"/>
                </a:lnTo>
                <a:lnTo>
                  <a:pt x="7915670" y="5468917"/>
                </a:lnTo>
                <a:lnTo>
                  <a:pt x="7914092" y="5467957"/>
                </a:lnTo>
                <a:lnTo>
                  <a:pt x="7894412" y="5467957"/>
                </a:lnTo>
                <a:lnTo>
                  <a:pt x="7892834" y="5468758"/>
                </a:lnTo>
                <a:lnTo>
                  <a:pt x="7727602" y="5475562"/>
                </a:lnTo>
                <a:lnTo>
                  <a:pt x="7690606" y="5480649"/>
                </a:lnTo>
                <a:lnTo>
                  <a:pt x="7624212" y="5484579"/>
                </a:lnTo>
                <a:cubicBezTo>
                  <a:pt x="7434738" y="5508001"/>
                  <a:pt x="7243868" y="5514147"/>
                  <a:pt x="7053506" y="5502949"/>
                </a:cubicBezTo>
                <a:cubicBezTo>
                  <a:pt x="6777009" y="5485453"/>
                  <a:pt x="6500117" y="5474737"/>
                  <a:pt x="6223029" y="5498574"/>
                </a:cubicBezTo>
                <a:cubicBezTo>
                  <a:pt x="6065592" y="5511916"/>
                  <a:pt x="5908157" y="5526131"/>
                  <a:pt x="5750720" y="5507761"/>
                </a:cubicBezTo>
                <a:cubicBezTo>
                  <a:pt x="5616170" y="5490965"/>
                  <a:pt x="5480520" y="5488253"/>
                  <a:pt x="5345518" y="5499668"/>
                </a:cubicBezTo>
                <a:cubicBezTo>
                  <a:pt x="5197844" y="5511040"/>
                  <a:pt x="5049616" y="5511040"/>
                  <a:pt x="4901942" y="5499668"/>
                </a:cubicBezTo>
                <a:cubicBezTo>
                  <a:pt x="4760445" y="5490920"/>
                  <a:pt x="4618556" y="5476268"/>
                  <a:pt x="4477454" y="5492013"/>
                </a:cubicBezTo>
                <a:cubicBezTo>
                  <a:pt x="4279085" y="5513884"/>
                  <a:pt x="4081305" y="5506667"/>
                  <a:pt x="3883329" y="5493326"/>
                </a:cubicBezTo>
                <a:cubicBezTo>
                  <a:pt x="3719792" y="5482391"/>
                  <a:pt x="3555664" y="5466425"/>
                  <a:pt x="3392914" y="5492233"/>
                </a:cubicBezTo>
                <a:cubicBezTo>
                  <a:pt x="3175771" y="5523222"/>
                  <a:pt x="2956480" y="5531206"/>
                  <a:pt x="2737979" y="5516072"/>
                </a:cubicBezTo>
                <a:cubicBezTo>
                  <a:pt x="2289680" y="5492670"/>
                  <a:pt x="1840986" y="5498574"/>
                  <a:pt x="1392489" y="5480641"/>
                </a:cubicBezTo>
                <a:cubicBezTo>
                  <a:pt x="1244499" y="5474519"/>
                  <a:pt x="1097296" y="5507322"/>
                  <a:pt x="949699" y="5509072"/>
                </a:cubicBezTo>
                <a:cubicBezTo>
                  <a:pt x="684469" y="5512352"/>
                  <a:pt x="418241" y="5493120"/>
                  <a:pt x="151598" y="5492249"/>
                </a:cubicBezTo>
                <a:lnTo>
                  <a:pt x="1415" y="5496057"/>
                </a:lnTo>
                <a:lnTo>
                  <a:pt x="3772" y="5431261"/>
                </a:lnTo>
                <a:cubicBezTo>
                  <a:pt x="7163" y="5398149"/>
                  <a:pt x="12808" y="5364994"/>
                  <a:pt x="20909" y="5331792"/>
                </a:cubicBezTo>
                <a:cubicBezTo>
                  <a:pt x="51502" y="5208362"/>
                  <a:pt x="50009" y="5079152"/>
                  <a:pt x="16572" y="4956462"/>
                </a:cubicBezTo>
                <a:cubicBezTo>
                  <a:pt x="9172" y="4924695"/>
                  <a:pt x="4643" y="4892329"/>
                  <a:pt x="3048" y="4859758"/>
                </a:cubicBezTo>
                <a:cubicBezTo>
                  <a:pt x="-7031" y="4740857"/>
                  <a:pt x="9937" y="4623614"/>
                  <a:pt x="24098" y="4506116"/>
                </a:cubicBezTo>
                <a:cubicBezTo>
                  <a:pt x="33539" y="4431228"/>
                  <a:pt x="47955" y="4355575"/>
                  <a:pt x="24098" y="4281453"/>
                </a:cubicBezTo>
                <a:cubicBezTo>
                  <a:pt x="7755" y="4229797"/>
                  <a:pt x="4120" y="4174965"/>
                  <a:pt x="13510" y="4121600"/>
                </a:cubicBezTo>
                <a:cubicBezTo>
                  <a:pt x="29342" y="4026887"/>
                  <a:pt x="32646" y="3930503"/>
                  <a:pt x="23333" y="3834935"/>
                </a:cubicBezTo>
                <a:cubicBezTo>
                  <a:pt x="17184" y="3771925"/>
                  <a:pt x="18128" y="3708417"/>
                  <a:pt x="26140" y="3645611"/>
                </a:cubicBezTo>
                <a:cubicBezTo>
                  <a:pt x="36728" y="3561155"/>
                  <a:pt x="53186" y="3475168"/>
                  <a:pt x="33156" y="3390458"/>
                </a:cubicBezTo>
                <a:cubicBezTo>
                  <a:pt x="1262" y="3255864"/>
                  <a:pt x="7641" y="3121398"/>
                  <a:pt x="20399" y="2985784"/>
                </a:cubicBezTo>
                <a:cubicBezTo>
                  <a:pt x="29967" y="2884871"/>
                  <a:pt x="40556" y="2782810"/>
                  <a:pt x="21419" y="2680748"/>
                </a:cubicBezTo>
                <a:cubicBezTo>
                  <a:pt x="13191" y="2633392"/>
                  <a:pt x="13191" y="2584964"/>
                  <a:pt x="21419" y="2537607"/>
                </a:cubicBezTo>
                <a:cubicBezTo>
                  <a:pt x="31370" y="2473819"/>
                  <a:pt x="40811" y="2410668"/>
                  <a:pt x="28053" y="2346242"/>
                </a:cubicBezTo>
                <a:cubicBezTo>
                  <a:pt x="22440" y="2318175"/>
                  <a:pt x="18230" y="2289853"/>
                  <a:pt x="15295" y="2261531"/>
                </a:cubicBezTo>
                <a:cubicBezTo>
                  <a:pt x="9452" y="2189221"/>
                  <a:pt x="11544" y="2116502"/>
                  <a:pt x="21546" y="2044651"/>
                </a:cubicBezTo>
                <a:cubicBezTo>
                  <a:pt x="31115" y="1961216"/>
                  <a:pt x="15551" y="1877270"/>
                  <a:pt x="28308" y="1794090"/>
                </a:cubicBezTo>
                <a:cubicBezTo>
                  <a:pt x="37367" y="1727100"/>
                  <a:pt x="37711" y="1659216"/>
                  <a:pt x="29329" y="1592136"/>
                </a:cubicBezTo>
                <a:cubicBezTo>
                  <a:pt x="14250" y="1465325"/>
                  <a:pt x="15193" y="1337123"/>
                  <a:pt x="32135" y="1210554"/>
                </a:cubicBezTo>
                <a:cubicBezTo>
                  <a:pt x="42597" y="1136687"/>
                  <a:pt x="48593" y="1060652"/>
                  <a:pt x="29839" y="988188"/>
                </a:cubicBezTo>
                <a:cubicBezTo>
                  <a:pt x="-14303" y="817873"/>
                  <a:pt x="11468" y="647303"/>
                  <a:pt x="29839" y="477881"/>
                </a:cubicBezTo>
                <a:cubicBezTo>
                  <a:pt x="41002" y="386894"/>
                  <a:pt x="41258" y="294898"/>
                  <a:pt x="30605" y="203847"/>
                </a:cubicBezTo>
                <a:lnTo>
                  <a:pt x="17136" y="42362"/>
                </a:lnTo>
                <a:lnTo>
                  <a:pt x="155390" y="51827"/>
                </a:lnTo>
                <a:cubicBezTo>
                  <a:pt x="380715" y="63616"/>
                  <a:pt x="606095" y="63411"/>
                  <a:pt x="831032" y="41432"/>
                </a:cubicBezTo>
                <a:cubicBezTo>
                  <a:pt x="1107234" y="18075"/>
                  <a:pt x="1384519" y="14708"/>
                  <a:pt x="1661115" y="31372"/>
                </a:cubicBezTo>
                <a:cubicBezTo>
                  <a:pt x="1911045" y="42962"/>
                  <a:pt x="2160581" y="71395"/>
                  <a:pt x="2411103" y="47120"/>
                </a:cubicBezTo>
                <a:cubicBezTo>
                  <a:pt x="2497298" y="38807"/>
                  <a:pt x="2581920" y="18689"/>
                  <a:pt x="2668707" y="14096"/>
                </a:cubicBezTo>
                <a:cubicBezTo>
                  <a:pt x="3075287" y="-7775"/>
                  <a:pt x="3480488" y="25030"/>
                  <a:pt x="3885690" y="51930"/>
                </a:cubicBezTo>
                <a:cubicBezTo>
                  <a:pt x="4033287" y="61770"/>
                  <a:pt x="4180883" y="73799"/>
                  <a:pt x="4328480" y="46900"/>
                </a:cubicBezTo>
                <a:cubicBezTo>
                  <a:pt x="4453032" y="25577"/>
                  <a:pt x="4579453" y="21181"/>
                  <a:pt x="4704949" y="33778"/>
                </a:cubicBezTo>
                <a:cubicBezTo>
                  <a:pt x="4816098" y="46376"/>
                  <a:pt x="4927939" y="49371"/>
                  <a:pt x="5039501" y="42745"/>
                </a:cubicBezTo>
                <a:cubicBezTo>
                  <a:pt x="5342568" y="15407"/>
                  <a:pt x="5645828" y="318"/>
                  <a:pt x="5949681" y="536"/>
                </a:cubicBezTo>
                <a:close/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4" name="Circle: Hollow 3">
            <a:extLst>
              <a:ext uri="{FF2B5EF4-FFF2-40B4-BE49-F238E27FC236}">
                <a16:creationId xmlns:a16="http://schemas.microsoft.com/office/drawing/2014/main" id="{970567FB-7B1A-4E20-920A-BB467642A2C6}"/>
              </a:ext>
            </a:extLst>
          </p:cNvPr>
          <p:cNvSpPr/>
          <p:nvPr/>
        </p:nvSpPr>
        <p:spPr>
          <a:xfrm>
            <a:off x="17096" y="471120"/>
            <a:ext cx="1034715" cy="986589"/>
          </a:xfrm>
          <a:prstGeom prst="donut">
            <a:avLst>
              <a:gd name="adj" fmla="val 13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BC1E119B-EEFA-4761-9CFC-69FAC28D357E}"/>
              </a:ext>
            </a:extLst>
          </p:cNvPr>
          <p:cNvSpPr txBox="1"/>
          <p:nvPr/>
        </p:nvSpPr>
        <p:spPr>
          <a:xfrm>
            <a:off x="8212" y="745123"/>
            <a:ext cx="921234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600" dirty="0">
                <a:cs typeface="Calibri"/>
              </a:rPr>
              <a:t>   </a:t>
            </a:r>
            <a:r>
              <a:rPr lang="en-GB" sz="1600" dirty="0" err="1">
                <a:cs typeface="Calibri"/>
              </a:rPr>
              <a:t>EYFS</a:t>
            </a:r>
          </a:p>
        </p:txBody>
      </p:sp>
      <p:pic>
        <p:nvPicPr>
          <p:cNvPr id="11" name="Picture 79" descr="A picture containing diagram&#10;&#10;Description automatically generated">
            <a:extLst>
              <a:ext uri="{FF2B5EF4-FFF2-40B4-BE49-F238E27FC236}">
                <a16:creationId xmlns:a16="http://schemas.microsoft.com/office/drawing/2014/main" id="{A66B7554-3CF3-4A85-9480-009AB84049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22" y="6328929"/>
            <a:ext cx="505692" cy="4520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191F4E0-700A-416D-850D-149751DD9B40}"/>
              </a:ext>
            </a:extLst>
          </p:cNvPr>
          <p:cNvSpPr txBox="1"/>
          <p:nvPr/>
        </p:nvSpPr>
        <p:spPr>
          <a:xfrm>
            <a:off x="5745265" y="6413814"/>
            <a:ext cx="611639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Mission Grove Primary School Curriculum Road Map - DT</a:t>
            </a:r>
          </a:p>
        </p:txBody>
      </p:sp>
      <p:sp>
        <p:nvSpPr>
          <p:cNvPr id="19" name="Speech Bubble: Rectangle with Corners Rounded 18">
            <a:extLst>
              <a:ext uri="{FF2B5EF4-FFF2-40B4-BE49-F238E27FC236}">
                <a16:creationId xmlns:a16="http://schemas.microsoft.com/office/drawing/2014/main" id="{69690B60-AD26-4DB5-8089-505CDA4739C2}"/>
              </a:ext>
            </a:extLst>
          </p:cNvPr>
          <p:cNvSpPr/>
          <p:nvPr/>
        </p:nvSpPr>
        <p:spPr>
          <a:xfrm>
            <a:off x="5244435" y="389043"/>
            <a:ext cx="1882006" cy="776051"/>
          </a:xfrm>
          <a:prstGeom prst="wedgeRoundRectCallout">
            <a:avLst>
              <a:gd name="adj1" fmla="val 58691"/>
              <a:gd name="adj2" fmla="val 3984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Pirates</a:t>
            </a:r>
          </a:p>
          <a:p>
            <a:r>
              <a:rPr lang="en-GB" sz="800" i="1" dirty="0">
                <a:solidFill>
                  <a:schemeClr val="bg1"/>
                </a:solidFill>
              </a:rPr>
              <a:t>Develop my own ideas and then decide which materials to use to express myself when creating a pirate ship.</a:t>
            </a: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3F2433A9-70A4-40E8-8A1B-244B6B69901C}"/>
              </a:ext>
            </a:extLst>
          </p:cNvPr>
          <p:cNvSpPr/>
          <p:nvPr/>
        </p:nvSpPr>
        <p:spPr>
          <a:xfrm>
            <a:off x="8273954" y="206563"/>
            <a:ext cx="1510447" cy="1215849"/>
          </a:xfrm>
          <a:prstGeom prst="wedgeRoundRectCallout">
            <a:avLst>
              <a:gd name="adj1" fmla="val 62947"/>
              <a:gd name="adj2" fmla="val 254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Ourselves, Traditional tales</a:t>
            </a:r>
            <a:endParaRPr lang="en-GB" sz="800" dirty="0">
              <a:solidFill>
                <a:schemeClr val="bg1"/>
              </a:solidFill>
            </a:endParaRPr>
          </a:p>
          <a:p>
            <a:r>
              <a:rPr lang="en-GB" sz="800" i="1" dirty="0">
                <a:solidFill>
                  <a:schemeClr val="bg1"/>
                </a:solidFill>
              </a:rPr>
              <a:t>Use different tools to thread, sew, paint, cut, fasten.</a:t>
            </a:r>
          </a:p>
          <a:p>
            <a:r>
              <a:rPr lang="en-GB" sz="800" i="1" dirty="0">
                <a:solidFill>
                  <a:schemeClr val="bg1"/>
                </a:solidFill>
              </a:rPr>
              <a:t>Use a correct pencil grip and gaining control with mark making implements.</a:t>
            </a:r>
          </a:p>
          <a:p>
            <a:r>
              <a:rPr lang="en-GB" sz="800" i="1" dirty="0">
                <a:solidFill>
                  <a:schemeClr val="bg1"/>
                </a:solidFill>
              </a:rPr>
              <a:t>Using and holding scissors correctly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472CFB5-91D9-4B56-9F40-05E25E173FD7}"/>
              </a:ext>
            </a:extLst>
          </p:cNvPr>
          <p:cNvSpPr txBox="1"/>
          <p:nvPr/>
        </p:nvSpPr>
        <p:spPr>
          <a:xfrm>
            <a:off x="2469011" y="2236135"/>
            <a:ext cx="67012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/>
          </a:p>
        </p:txBody>
      </p:sp>
      <p:sp>
        <p:nvSpPr>
          <p:cNvPr id="30" name="Circle: Hollow 29">
            <a:extLst>
              <a:ext uri="{FF2B5EF4-FFF2-40B4-BE49-F238E27FC236}">
                <a16:creationId xmlns:a16="http://schemas.microsoft.com/office/drawing/2014/main" id="{72791492-A397-4822-BB00-A5946F40C006}"/>
              </a:ext>
            </a:extLst>
          </p:cNvPr>
          <p:cNvSpPr/>
          <p:nvPr/>
        </p:nvSpPr>
        <p:spPr>
          <a:xfrm>
            <a:off x="4114567" y="2060334"/>
            <a:ext cx="1034715" cy="986589"/>
          </a:xfrm>
          <a:prstGeom prst="donut">
            <a:avLst>
              <a:gd name="adj" fmla="val 13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>
                <a:solidFill>
                  <a:schemeClr val="tx1"/>
                </a:solidFill>
                <a:latin typeface="Calibri"/>
                <a:ea typeface="Segoe UI"/>
                <a:cs typeface="Segoe UI"/>
              </a:rPr>
              <a:t> Year</a:t>
            </a:r>
            <a:r>
              <a:rPr lang="en-US" dirty="0">
                <a:solidFill>
                  <a:schemeClr val="tx1"/>
                </a:solidFill>
                <a:latin typeface="Calibri"/>
                <a:ea typeface="Segoe UI"/>
                <a:cs typeface="Segoe UI"/>
              </a:rPr>
              <a:t>​</a:t>
            </a:r>
            <a:r>
              <a:rPr lang="en-GB" dirty="0">
                <a:solidFill>
                  <a:schemeClr val="tx1"/>
                </a:solidFill>
                <a:latin typeface="Calibri"/>
                <a:ea typeface="Segoe UI"/>
                <a:cs typeface="Segoe UI"/>
              </a:rPr>
              <a:t>    One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1" name="Speech Bubble: Rectangle with Corners Rounded 30">
            <a:extLst>
              <a:ext uri="{FF2B5EF4-FFF2-40B4-BE49-F238E27FC236}">
                <a16:creationId xmlns:a16="http://schemas.microsoft.com/office/drawing/2014/main" id="{C19D9FE5-91BA-4A1D-AC35-312C878AA1FC}"/>
              </a:ext>
            </a:extLst>
          </p:cNvPr>
          <p:cNvSpPr/>
          <p:nvPr/>
        </p:nvSpPr>
        <p:spPr>
          <a:xfrm>
            <a:off x="1070079" y="1905184"/>
            <a:ext cx="1484233" cy="780866"/>
          </a:xfrm>
          <a:prstGeom prst="wedgeRoundRectCallout">
            <a:avLst>
              <a:gd name="adj1" fmla="val 45130"/>
              <a:gd name="adj2" fmla="val 732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Food, Glorious Food</a:t>
            </a:r>
            <a:endParaRPr lang="en-GB" sz="800" dirty="0">
              <a:solidFill>
                <a:schemeClr val="bg1"/>
              </a:solidFill>
            </a:endParaRPr>
          </a:p>
          <a:p>
            <a:pPr algn="ctr"/>
            <a:r>
              <a:rPr lang="en-GB" sz="800" i="1" dirty="0">
                <a:solidFill>
                  <a:schemeClr val="bg1"/>
                </a:solidFill>
              </a:rPr>
              <a:t>Understand where different foods come from.  </a:t>
            </a:r>
            <a:endParaRPr lang="en-GB" sz="800" i="1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36" name="Speech Bubble: Rectangle with Corners Rounded 35">
            <a:extLst>
              <a:ext uri="{FF2B5EF4-FFF2-40B4-BE49-F238E27FC236}">
                <a16:creationId xmlns:a16="http://schemas.microsoft.com/office/drawing/2014/main" id="{E24852C1-1703-485B-86B7-AC8CE6AC60EA}"/>
              </a:ext>
            </a:extLst>
          </p:cNvPr>
          <p:cNvSpPr/>
          <p:nvPr/>
        </p:nvSpPr>
        <p:spPr>
          <a:xfrm>
            <a:off x="45975" y="2187516"/>
            <a:ext cx="955206" cy="912231"/>
          </a:xfrm>
          <a:prstGeom prst="wedgeRoundRectCallout">
            <a:avLst>
              <a:gd name="adj1" fmla="val 15843"/>
              <a:gd name="adj2" fmla="val 6442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Journeys</a:t>
            </a:r>
            <a:endParaRPr lang="en-GB" sz="800" dirty="0">
              <a:solidFill>
                <a:schemeClr val="bg1"/>
              </a:solidFill>
            </a:endParaRPr>
          </a:p>
          <a:p>
            <a:pPr algn="ctr"/>
            <a:r>
              <a:rPr lang="en-GB" sz="800" dirty="0"/>
              <a:t>select from and use a range of tools and equipment to perform practical tasks</a:t>
            </a:r>
            <a:endParaRPr lang="en-GB" sz="800" i="1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38" name="Speech Bubble: Rectangle with Corners Rounded 37">
            <a:extLst>
              <a:ext uri="{FF2B5EF4-FFF2-40B4-BE49-F238E27FC236}">
                <a16:creationId xmlns:a16="http://schemas.microsoft.com/office/drawing/2014/main" id="{5A27DF5E-7173-4271-8F40-BFC6FF0C4C81}"/>
              </a:ext>
            </a:extLst>
          </p:cNvPr>
          <p:cNvSpPr/>
          <p:nvPr/>
        </p:nvSpPr>
        <p:spPr>
          <a:xfrm>
            <a:off x="3878447" y="3143013"/>
            <a:ext cx="1472076" cy="776051"/>
          </a:xfrm>
          <a:prstGeom prst="wedgeRoundRectCallout">
            <a:avLst>
              <a:gd name="adj1" fmla="val 43280"/>
              <a:gd name="adj2" fmla="val 683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Our Perfect Planet</a:t>
            </a:r>
          </a:p>
          <a:p>
            <a:r>
              <a:rPr lang="en-GB" sz="800" dirty="0"/>
              <a:t>Use the basic principles of a healthy and varied diet to prepare dishes.</a:t>
            </a:r>
            <a:endParaRPr lang="en-GB" sz="800" dirty="0">
              <a:solidFill>
                <a:schemeClr val="bg1"/>
              </a:solidFill>
            </a:endParaRPr>
          </a:p>
        </p:txBody>
      </p:sp>
      <p:sp>
        <p:nvSpPr>
          <p:cNvPr id="42" name="TextBox 1">
            <a:extLst>
              <a:ext uri="{FF2B5EF4-FFF2-40B4-BE49-F238E27FC236}">
                <a16:creationId xmlns:a16="http://schemas.microsoft.com/office/drawing/2014/main" id="{EDBB2DCC-AC6E-494D-BC6F-47177AA4C325}"/>
              </a:ext>
            </a:extLst>
          </p:cNvPr>
          <p:cNvSpPr txBox="1"/>
          <p:nvPr/>
        </p:nvSpPr>
        <p:spPr>
          <a:xfrm>
            <a:off x="8206106" y="3855147"/>
            <a:ext cx="79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Year </a:t>
            </a:r>
          </a:p>
          <a:p>
            <a:pPr algn="ctr"/>
            <a:r>
              <a:rPr lang="en-GB" dirty="0"/>
              <a:t>Two</a:t>
            </a:r>
          </a:p>
        </p:txBody>
      </p:sp>
      <p:pic>
        <p:nvPicPr>
          <p:cNvPr id="43" name="Picture 43">
            <a:extLst>
              <a:ext uri="{FF2B5EF4-FFF2-40B4-BE49-F238E27FC236}">
                <a16:creationId xmlns:a16="http://schemas.microsoft.com/office/drawing/2014/main" id="{2E81B5DF-C88C-40E5-9F38-579A4AC0E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04478" y="3649893"/>
            <a:ext cx="1057275" cy="1000125"/>
          </a:xfrm>
          <a:prstGeom prst="rect">
            <a:avLst/>
          </a:prstGeom>
        </p:spPr>
      </p:pic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0572211F-3CB8-450D-AD29-83E07E054DCC}"/>
              </a:ext>
            </a:extLst>
          </p:cNvPr>
          <p:cNvSpPr/>
          <p:nvPr/>
        </p:nvSpPr>
        <p:spPr>
          <a:xfrm>
            <a:off x="11032212" y="527406"/>
            <a:ext cx="1085851" cy="1078439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800" b="1" u="sng" dirty="0">
                <a:cs typeface="Calibri"/>
              </a:rPr>
              <a:t>Transport and Journeys</a:t>
            </a:r>
          </a:p>
          <a:p>
            <a:r>
              <a:rPr lang="en-GB" sz="800" i="1" dirty="0">
                <a:cs typeface="Calibri"/>
              </a:rPr>
              <a:t>Make 3D models of different vehicles, based on own ideas. 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16141273-EF0E-41DC-B6D2-2A54AFC120FB}"/>
              </a:ext>
            </a:extLst>
          </p:cNvPr>
          <p:cNvSpPr/>
          <p:nvPr/>
        </p:nvSpPr>
        <p:spPr>
          <a:xfrm>
            <a:off x="9637157" y="1972260"/>
            <a:ext cx="1123950" cy="1231053"/>
          </a:xfrm>
          <a:prstGeom prst="wedgeRoundRectCallout">
            <a:avLst>
              <a:gd name="adj1" fmla="val -64901"/>
              <a:gd name="adj2" fmla="val 2477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u="sng" dirty="0">
                <a:cs typeface="Calibri"/>
              </a:rPr>
              <a:t>Growing</a:t>
            </a:r>
          </a:p>
          <a:p>
            <a:r>
              <a:rPr lang="en-GB" sz="800" dirty="0"/>
              <a:t>Use and handle tools, objects, construction and malleable materials safely and with increasing control, e.g. using the Woodwork Bench.</a:t>
            </a:r>
          </a:p>
        </p:txBody>
      </p:sp>
      <p:pic>
        <p:nvPicPr>
          <p:cNvPr id="20" name="Picture 19" descr="A group of stuffed animals&#10;&#10;Description automatically generated with low confidence">
            <a:extLst>
              <a:ext uri="{FF2B5EF4-FFF2-40B4-BE49-F238E27FC236}">
                <a16:creationId xmlns:a16="http://schemas.microsoft.com/office/drawing/2014/main" id="{7F994DD8-7DC2-4005-A0A0-FFC09D9AD8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599" y="557371"/>
            <a:ext cx="1486965" cy="872043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1F5AA467-0081-4A59-BB87-20C12EF3A278}"/>
              </a:ext>
            </a:extLst>
          </p:cNvPr>
          <p:cNvSpPr/>
          <p:nvPr/>
        </p:nvSpPr>
        <p:spPr>
          <a:xfrm>
            <a:off x="1039616" y="161296"/>
            <a:ext cx="1316644" cy="1500237"/>
          </a:xfrm>
          <a:prstGeom prst="wedgeRoundRectCallout">
            <a:avLst>
              <a:gd name="adj1" fmla="val 58228"/>
              <a:gd name="adj2" fmla="val 1936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 Dinosaurs, Farm animals</a:t>
            </a:r>
            <a:endParaRPr lang="en-GB" sz="600" dirty="0">
              <a:solidFill>
                <a:schemeClr val="bg1"/>
              </a:solidFill>
            </a:endParaRPr>
          </a:p>
          <a:p>
            <a:pPr algn="ctr"/>
            <a:r>
              <a:rPr lang="en-GB" sz="800" i="1" dirty="0">
                <a:solidFill>
                  <a:schemeClr val="bg1"/>
                </a:solidFill>
              </a:rPr>
              <a:t>Creating a Chinese dragon, dinosaur sensory world/ 3D junk modelling; Explore different materials freely, in order to develop their ideas about how to use them and what to make.</a:t>
            </a:r>
            <a:endParaRPr lang="en-GB" sz="600" i="1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B936D8A-5402-42CE-B2EB-670140F8F1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0666" y="506183"/>
            <a:ext cx="1162844" cy="9302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BF31A56-671A-43B2-9F99-610B65D533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1035" y="412143"/>
            <a:ext cx="805579" cy="1074105"/>
          </a:xfrm>
          <a:prstGeom prst="rect">
            <a:avLst/>
          </a:prstGeom>
        </p:spPr>
      </p:pic>
      <p:pic>
        <p:nvPicPr>
          <p:cNvPr id="34" name="Picture 33" descr="A picture containing table, indoor&#10;&#10;Description automatically generated">
            <a:extLst>
              <a:ext uri="{FF2B5EF4-FFF2-40B4-BE49-F238E27FC236}">
                <a16:creationId xmlns:a16="http://schemas.microsoft.com/office/drawing/2014/main" id="{EFD5B1BC-4551-4FEB-BCCA-870C9BBB4A9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509" y="226473"/>
            <a:ext cx="923290" cy="1231053"/>
          </a:xfrm>
          <a:prstGeom prst="rect">
            <a:avLst/>
          </a:prstGeom>
        </p:spPr>
      </p:pic>
      <p:pic>
        <p:nvPicPr>
          <p:cNvPr id="37" name="Picture 36" descr="A picture containing cake, birthday, ground, toy&#10;&#10;Description automatically generated">
            <a:extLst>
              <a:ext uri="{FF2B5EF4-FFF2-40B4-BE49-F238E27FC236}">
                <a16:creationId xmlns:a16="http://schemas.microsoft.com/office/drawing/2014/main" id="{67D8B304-FFFE-4BC7-8099-46C9188E2E0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1798" y="1839972"/>
            <a:ext cx="1123950" cy="1123950"/>
          </a:xfrm>
          <a:prstGeom prst="rect">
            <a:avLst/>
          </a:prstGeom>
        </p:spPr>
      </p:pic>
      <p:pic>
        <p:nvPicPr>
          <p:cNvPr id="40" name="Picture 39" descr="A picture containing text, book, indoor, shelf&#10;&#10;Description automatically generated">
            <a:extLst>
              <a:ext uri="{FF2B5EF4-FFF2-40B4-BE49-F238E27FC236}">
                <a16:creationId xmlns:a16="http://schemas.microsoft.com/office/drawing/2014/main" id="{F53CB6F3-19B0-48F1-93A5-7C4597DAC49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518" y="1638960"/>
            <a:ext cx="1599948" cy="1199961"/>
          </a:xfrm>
          <a:prstGeom prst="rect">
            <a:avLst/>
          </a:prstGeom>
        </p:spPr>
      </p:pic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FD8DE9F1-876F-47D8-A490-51F5B41E9B5D}"/>
              </a:ext>
            </a:extLst>
          </p:cNvPr>
          <p:cNvSpPr/>
          <p:nvPr/>
        </p:nvSpPr>
        <p:spPr>
          <a:xfrm>
            <a:off x="6644138" y="1650463"/>
            <a:ext cx="1123950" cy="1074105"/>
          </a:xfrm>
          <a:prstGeom prst="wedgeRoundRectCallout">
            <a:avLst>
              <a:gd name="adj1" fmla="val -69138"/>
              <a:gd name="adj2" fmla="val 1590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u="sng" dirty="0">
                <a:cs typeface="Calibri"/>
              </a:rPr>
              <a:t>Summer</a:t>
            </a:r>
          </a:p>
          <a:p>
            <a:pPr algn="ctr"/>
            <a:r>
              <a:rPr lang="en-GB" sz="800" dirty="0">
                <a:cs typeface="Calibri"/>
              </a:rPr>
              <a:t>Manage own basic hygiene and understand the importance of healthy food choices.</a:t>
            </a:r>
          </a:p>
        </p:txBody>
      </p:sp>
      <p:pic>
        <p:nvPicPr>
          <p:cNvPr id="44" name="Picture 43" descr="A picture containing indoor, vegetable, several&#10;&#10;Description automatically generated">
            <a:extLst>
              <a:ext uri="{FF2B5EF4-FFF2-40B4-BE49-F238E27FC236}">
                <a16:creationId xmlns:a16="http://schemas.microsoft.com/office/drawing/2014/main" id="{CC2B25A0-53BA-4AF5-9432-92C245041F7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637" y="1450118"/>
            <a:ext cx="1085851" cy="1444734"/>
          </a:xfrm>
          <a:prstGeom prst="rect">
            <a:avLst/>
          </a:prstGeom>
        </p:spPr>
      </p:pic>
      <p:pic>
        <p:nvPicPr>
          <p:cNvPr id="50" name="Picture 49" descr="A group of people standing around a table full of fruits&#10;&#10;Description automatically generated with low confidence">
            <a:extLst>
              <a:ext uri="{FF2B5EF4-FFF2-40B4-BE49-F238E27FC236}">
                <a16:creationId xmlns:a16="http://schemas.microsoft.com/office/drawing/2014/main" id="{9285B5E5-2C2D-4A6A-B849-7F15233A249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227" y="2117401"/>
            <a:ext cx="1444965" cy="946125"/>
          </a:xfrm>
          <a:prstGeom prst="rect">
            <a:avLst/>
          </a:prstGeom>
        </p:spPr>
      </p:pic>
      <p:pic>
        <p:nvPicPr>
          <p:cNvPr id="52" name="Picture 51" descr="A picture containing wall, indoor&#10;&#10;Description automatically generated">
            <a:extLst>
              <a:ext uri="{FF2B5EF4-FFF2-40B4-BE49-F238E27FC236}">
                <a16:creationId xmlns:a16="http://schemas.microsoft.com/office/drawing/2014/main" id="{7FF4C16A-D0EC-4175-BD9F-BC374BBB4FD5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98"/>
          <a:stretch/>
        </p:blipFill>
        <p:spPr>
          <a:xfrm>
            <a:off x="55605" y="3338253"/>
            <a:ext cx="966592" cy="1000126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6ABC4680-4E2C-4520-95F1-16A466B77C4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940" y="3573849"/>
            <a:ext cx="1257300" cy="909638"/>
          </a:xfrm>
          <a:prstGeom prst="rect">
            <a:avLst/>
          </a:prstGeom>
        </p:spPr>
      </p:pic>
      <p:sp>
        <p:nvSpPr>
          <p:cNvPr id="55" name="Speech Bubble: Rectangle with Corners Rounded 54">
            <a:extLst>
              <a:ext uri="{FF2B5EF4-FFF2-40B4-BE49-F238E27FC236}">
                <a16:creationId xmlns:a16="http://schemas.microsoft.com/office/drawing/2014/main" id="{A8BD68E8-E91A-43CA-9F6C-2BD9EA9B10F6}"/>
              </a:ext>
            </a:extLst>
          </p:cNvPr>
          <p:cNvSpPr/>
          <p:nvPr/>
        </p:nvSpPr>
        <p:spPr>
          <a:xfrm>
            <a:off x="1098838" y="3101466"/>
            <a:ext cx="1472076" cy="1236913"/>
          </a:xfrm>
          <a:prstGeom prst="wedgeRoundRectCallout">
            <a:avLst>
              <a:gd name="adj1" fmla="val 60104"/>
              <a:gd name="adj2" fmla="val 2425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Toys</a:t>
            </a:r>
          </a:p>
          <a:p>
            <a:r>
              <a:rPr lang="en-GB" sz="800" dirty="0"/>
              <a:t>Design purposeful, functional, appealing products for themselves and other users based on design criteria; select from and use a range of tools and equipment to perform practical tasks. </a:t>
            </a:r>
          </a:p>
          <a:p>
            <a:endParaRPr lang="en-GB" sz="800" i="1" dirty="0">
              <a:solidFill>
                <a:schemeClr val="bg1"/>
              </a:solidFill>
            </a:endParaRPr>
          </a:p>
        </p:txBody>
      </p:sp>
      <p:pic>
        <p:nvPicPr>
          <p:cNvPr id="60" name="Picture 59" descr="A picture containing food, fruit, slice&#10;&#10;Description automatically generated">
            <a:extLst>
              <a:ext uri="{FF2B5EF4-FFF2-40B4-BE49-F238E27FC236}">
                <a16:creationId xmlns:a16="http://schemas.microsoft.com/office/drawing/2014/main" id="{4EEFA3F6-8DBF-45CC-AAFF-B6F7F01F363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502" y="3483977"/>
            <a:ext cx="656858" cy="985287"/>
          </a:xfrm>
          <a:prstGeom prst="rect">
            <a:avLst/>
          </a:prstGeom>
        </p:spPr>
      </p:pic>
      <p:pic>
        <p:nvPicPr>
          <p:cNvPr id="65" name="Picture 64" descr="A picture containing text&#10;&#10;Description automatically generated">
            <a:extLst>
              <a:ext uri="{FF2B5EF4-FFF2-40B4-BE49-F238E27FC236}">
                <a16:creationId xmlns:a16="http://schemas.microsoft.com/office/drawing/2014/main" id="{B9AC1774-2E35-449C-87A5-18E66EC7823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4206" y="3881318"/>
            <a:ext cx="1251976" cy="1051464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546A88A3-7A91-49BD-9F24-1C19EC0A52B0}"/>
              </a:ext>
            </a:extLst>
          </p:cNvPr>
          <p:cNvSpPr/>
          <p:nvPr/>
        </p:nvSpPr>
        <p:spPr>
          <a:xfrm>
            <a:off x="9090277" y="3282661"/>
            <a:ext cx="1888464" cy="604256"/>
          </a:xfrm>
          <a:prstGeom prst="wedgeRoundRectCallout">
            <a:avLst>
              <a:gd name="adj1" fmla="val 44487"/>
              <a:gd name="adj2" fmla="val 8466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Great Fire of London </a:t>
            </a:r>
          </a:p>
          <a:p>
            <a:pPr algn="ctr"/>
            <a:r>
              <a:rPr lang="en-GB" sz="800" dirty="0"/>
              <a:t>Build structures, exploring how they can be made stronger, stiffer and more stable</a:t>
            </a:r>
            <a:endParaRPr lang="en-GB" sz="800" i="1" dirty="0">
              <a:solidFill>
                <a:srgbClr val="FFFFFF"/>
              </a:solidFill>
            </a:endParaRPr>
          </a:p>
        </p:txBody>
      </p:sp>
      <p:pic>
        <p:nvPicPr>
          <p:cNvPr id="69" name="Picture 68" descr="A picture containing grass, container, box&#10;&#10;Description automatically generated">
            <a:extLst>
              <a:ext uri="{FF2B5EF4-FFF2-40B4-BE49-F238E27FC236}">
                <a16:creationId xmlns:a16="http://schemas.microsoft.com/office/drawing/2014/main" id="{A1AEFCED-250B-455B-AA75-E588CFC10AC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79" y="4669694"/>
            <a:ext cx="1323539" cy="1764719"/>
          </a:xfrm>
          <a:prstGeom prst="rect">
            <a:avLst/>
          </a:prstGeom>
        </p:spPr>
      </p:pic>
      <p:sp>
        <p:nvSpPr>
          <p:cNvPr id="54" name="Speech Bubble: Rectangle with Corners Rounded 53">
            <a:extLst>
              <a:ext uri="{FF2B5EF4-FFF2-40B4-BE49-F238E27FC236}">
                <a16:creationId xmlns:a16="http://schemas.microsoft.com/office/drawing/2014/main" id="{8073ECAE-03FA-4CD3-9757-93631BB81C7E}"/>
              </a:ext>
            </a:extLst>
          </p:cNvPr>
          <p:cNvSpPr/>
          <p:nvPr/>
        </p:nvSpPr>
        <p:spPr>
          <a:xfrm>
            <a:off x="2894801" y="4992821"/>
            <a:ext cx="2024900" cy="987812"/>
          </a:xfrm>
          <a:prstGeom prst="wedgeRoundRectCallout">
            <a:avLst>
              <a:gd name="adj1" fmla="val -74050"/>
              <a:gd name="adj2" fmla="val 2590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Wonderful Walthamstow; Nocturnal Animals</a:t>
            </a:r>
          </a:p>
          <a:p>
            <a:r>
              <a:rPr lang="en-GB" sz="800" dirty="0"/>
              <a:t>Select from and use a wide range of materials and components, including construction materials, textiles and ingredients, according to their characteristics.</a:t>
            </a:r>
            <a:endParaRPr lang="en-GB" sz="800" i="1" dirty="0">
              <a:solidFill>
                <a:srgbClr val="FFFFFF"/>
              </a:solidFill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B685A96-0B80-44DB-8A01-8BD44592597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829753" y="3565427"/>
            <a:ext cx="1355651" cy="903767"/>
          </a:xfrm>
          <a:prstGeom prst="rect">
            <a:avLst/>
          </a:prstGeom>
        </p:spPr>
      </p:pic>
      <p:sp>
        <p:nvSpPr>
          <p:cNvPr id="61" name="Speech Bubble: Rectangle with Corners Rounded 60">
            <a:extLst>
              <a:ext uri="{FF2B5EF4-FFF2-40B4-BE49-F238E27FC236}">
                <a16:creationId xmlns:a16="http://schemas.microsoft.com/office/drawing/2014/main" id="{F1480DE8-4AEE-4697-9018-A3022E1930B1}"/>
              </a:ext>
            </a:extLst>
          </p:cNvPr>
          <p:cNvSpPr/>
          <p:nvPr/>
        </p:nvSpPr>
        <p:spPr>
          <a:xfrm>
            <a:off x="6074238" y="2935543"/>
            <a:ext cx="1387451" cy="1041077"/>
          </a:xfrm>
          <a:prstGeom prst="wedgeRoundRectCallout">
            <a:avLst>
              <a:gd name="adj1" fmla="val 37939"/>
              <a:gd name="adj2" fmla="val 6537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Beside the seaside</a:t>
            </a:r>
          </a:p>
          <a:p>
            <a:pPr algn="ctr"/>
            <a:r>
              <a:rPr lang="en-GB" sz="800" dirty="0"/>
              <a:t>Select from and use a range of materials and components, including construction materials, textiles, ingredients according to their characteristics.</a:t>
            </a:r>
            <a:endParaRPr lang="en-GB" sz="800" b="1" u="sng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D5451E-568C-4CB2-BCE0-9971EF39B2B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193654" y="5026321"/>
            <a:ext cx="1051464" cy="10514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8B8A6F-7C9D-4EA0-9CF9-C8209B2DBB8D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095454" y="5328999"/>
            <a:ext cx="1532210" cy="766105"/>
          </a:xfrm>
          <a:prstGeom prst="rect">
            <a:avLst/>
          </a:prstGeom>
        </p:spPr>
      </p:pic>
      <p:sp>
        <p:nvSpPr>
          <p:cNvPr id="48" name="Speech Bubble: Rectangle with Corners Rounded 47">
            <a:extLst>
              <a:ext uri="{FF2B5EF4-FFF2-40B4-BE49-F238E27FC236}">
                <a16:creationId xmlns:a16="http://schemas.microsoft.com/office/drawing/2014/main" id="{5642A480-5701-43A0-AED4-BB34A6E4471D}"/>
              </a:ext>
            </a:extLst>
          </p:cNvPr>
          <p:cNvSpPr/>
          <p:nvPr/>
        </p:nvSpPr>
        <p:spPr>
          <a:xfrm>
            <a:off x="6495128" y="4844543"/>
            <a:ext cx="2024899" cy="811876"/>
          </a:xfrm>
          <a:prstGeom prst="wedgeRoundRectCallout">
            <a:avLst>
              <a:gd name="adj1" fmla="val -67960"/>
              <a:gd name="adj2" fmla="val 4034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Kenya</a:t>
            </a:r>
            <a:endParaRPr lang="en-GB" sz="800" dirty="0">
              <a:solidFill>
                <a:srgbClr val="FFFFFF"/>
              </a:solidFill>
            </a:endParaRPr>
          </a:p>
          <a:p>
            <a:pPr algn="ctr"/>
            <a:r>
              <a:rPr lang="en-GB" sz="800" i="1" dirty="0">
                <a:solidFill>
                  <a:srgbClr val="FFFFFF"/>
                </a:solidFill>
              </a:rPr>
              <a:t>Textiles-choose suitable materials and measure, cut and join textiles to make a product, with some support. 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4874C3D5-0CB1-4AB3-AD31-5060BD540A49}"/>
              </a:ext>
            </a:extLst>
          </p:cNvPr>
          <p:cNvSpPr/>
          <p:nvPr/>
        </p:nvSpPr>
        <p:spPr>
          <a:xfrm>
            <a:off x="8887328" y="4614165"/>
            <a:ext cx="1389020" cy="806170"/>
          </a:xfrm>
          <a:prstGeom prst="wedgeRoundRectCallout">
            <a:avLst>
              <a:gd name="adj1" fmla="val 44125"/>
              <a:gd name="adj2" fmla="val 9415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800">
                <a:solidFill>
                  <a:prstClr val="white"/>
                </a:solidFill>
              </a:rPr>
              <a:t>Use the basic principles of a healthy and varied diet to prepare dishes.</a:t>
            </a:r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615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4BD514-F001-41C9-8A29-FD6BBEE473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r="2557"/>
          <a:stretch/>
        </p:blipFill>
        <p:spPr>
          <a:xfrm>
            <a:off x="-104844" y="470124"/>
            <a:ext cx="12158317" cy="5806780"/>
          </a:xfrm>
          <a:custGeom>
            <a:avLst/>
            <a:gdLst/>
            <a:ahLst/>
            <a:cxnLst/>
            <a:rect l="l" t="t" r="r" b="b"/>
            <a:pathLst>
              <a:path w="10485104" h="5523506">
                <a:moveTo>
                  <a:pt x="5949681" y="536"/>
                </a:moveTo>
                <a:cubicBezTo>
                  <a:pt x="6074035" y="-2131"/>
                  <a:pt x="6198411" y="5173"/>
                  <a:pt x="6321822" y="22405"/>
                </a:cubicBezTo>
                <a:cubicBezTo>
                  <a:pt x="6498937" y="51493"/>
                  <a:pt x="6677824" y="73364"/>
                  <a:pt x="6857694" y="55210"/>
                </a:cubicBezTo>
                <a:cubicBezTo>
                  <a:pt x="6981675" y="42526"/>
                  <a:pt x="7105459" y="35089"/>
                  <a:pt x="7230031" y="35528"/>
                </a:cubicBezTo>
                <a:cubicBezTo>
                  <a:pt x="7516370" y="35528"/>
                  <a:pt x="7802902" y="38152"/>
                  <a:pt x="8089242" y="32684"/>
                </a:cubicBezTo>
                <a:cubicBezTo>
                  <a:pt x="8344090" y="27873"/>
                  <a:pt x="8597956" y="17377"/>
                  <a:pt x="8853003" y="43837"/>
                </a:cubicBezTo>
                <a:cubicBezTo>
                  <a:pt x="9229472" y="82767"/>
                  <a:pt x="9607909" y="70300"/>
                  <a:pt x="9985559" y="65708"/>
                </a:cubicBezTo>
                <a:cubicBezTo>
                  <a:pt x="10083101" y="64320"/>
                  <a:pt x="10180599" y="61132"/>
                  <a:pt x="10278047" y="56140"/>
                </a:cubicBezTo>
                <a:lnTo>
                  <a:pt x="10449151" y="44199"/>
                </a:lnTo>
                <a:lnTo>
                  <a:pt x="10468533" y="198724"/>
                </a:lnTo>
                <a:cubicBezTo>
                  <a:pt x="10475933" y="234109"/>
                  <a:pt x="10480462" y="270161"/>
                  <a:pt x="10482057" y="306442"/>
                </a:cubicBezTo>
                <a:cubicBezTo>
                  <a:pt x="10492136" y="438884"/>
                  <a:pt x="10475168" y="569479"/>
                  <a:pt x="10461007" y="700359"/>
                </a:cubicBezTo>
                <a:cubicBezTo>
                  <a:pt x="10451566" y="783776"/>
                  <a:pt x="10437150" y="868045"/>
                  <a:pt x="10461007" y="950608"/>
                </a:cubicBezTo>
                <a:cubicBezTo>
                  <a:pt x="10477350" y="1008147"/>
                  <a:pt x="10480985" y="1069224"/>
                  <a:pt x="10471595" y="1128666"/>
                </a:cubicBezTo>
                <a:cubicBezTo>
                  <a:pt x="10455763" y="1234166"/>
                  <a:pt x="10452459" y="1341527"/>
                  <a:pt x="10461772" y="1447979"/>
                </a:cubicBezTo>
                <a:cubicBezTo>
                  <a:pt x="10467921" y="1518165"/>
                  <a:pt x="10466977" y="1588906"/>
                  <a:pt x="10458965" y="1658865"/>
                </a:cubicBezTo>
                <a:cubicBezTo>
                  <a:pt x="10448377" y="1752939"/>
                  <a:pt x="10431919" y="1848719"/>
                  <a:pt x="10451949" y="1943076"/>
                </a:cubicBezTo>
                <a:cubicBezTo>
                  <a:pt x="10483843" y="2092999"/>
                  <a:pt x="10477464" y="2242779"/>
                  <a:pt x="10464706" y="2393837"/>
                </a:cubicBezTo>
                <a:cubicBezTo>
                  <a:pt x="10455138" y="2506243"/>
                  <a:pt x="10444549" y="2619928"/>
                  <a:pt x="10463686" y="2733613"/>
                </a:cubicBezTo>
                <a:cubicBezTo>
                  <a:pt x="10471914" y="2786362"/>
                  <a:pt x="10471914" y="2840306"/>
                  <a:pt x="10463686" y="2893056"/>
                </a:cubicBezTo>
                <a:cubicBezTo>
                  <a:pt x="10453735" y="2964109"/>
                  <a:pt x="10444294" y="3034452"/>
                  <a:pt x="10457052" y="3106215"/>
                </a:cubicBezTo>
                <a:cubicBezTo>
                  <a:pt x="10462665" y="3137479"/>
                  <a:pt x="10466875" y="3169026"/>
                  <a:pt x="10469810" y="3200574"/>
                </a:cubicBezTo>
                <a:cubicBezTo>
                  <a:pt x="10475653" y="3281119"/>
                  <a:pt x="10473561" y="3362120"/>
                  <a:pt x="10463559" y="3442154"/>
                </a:cubicBezTo>
                <a:cubicBezTo>
                  <a:pt x="10453990" y="3535091"/>
                  <a:pt x="10469554" y="3628597"/>
                  <a:pt x="10456797" y="3721250"/>
                </a:cubicBezTo>
                <a:cubicBezTo>
                  <a:pt x="10447738" y="3795870"/>
                  <a:pt x="10447394" y="3871485"/>
                  <a:pt x="10455776" y="3946204"/>
                </a:cubicBezTo>
                <a:cubicBezTo>
                  <a:pt x="10470855" y="4087457"/>
                  <a:pt x="10469912" y="4230260"/>
                  <a:pt x="10452970" y="4371244"/>
                </a:cubicBezTo>
                <a:cubicBezTo>
                  <a:pt x="10442508" y="4453523"/>
                  <a:pt x="10436512" y="4538218"/>
                  <a:pt x="10455266" y="4618934"/>
                </a:cubicBezTo>
                <a:cubicBezTo>
                  <a:pt x="10499408" y="4808646"/>
                  <a:pt x="10473637" y="4998642"/>
                  <a:pt x="10455266" y="5187359"/>
                </a:cubicBezTo>
                <a:cubicBezTo>
                  <a:pt x="10444103" y="5288708"/>
                  <a:pt x="10443847" y="5391181"/>
                  <a:pt x="10454500" y="5492602"/>
                </a:cubicBezTo>
                <a:lnTo>
                  <a:pt x="10454510" y="5492731"/>
                </a:lnTo>
                <a:lnTo>
                  <a:pt x="10414967" y="5491139"/>
                </a:lnTo>
                <a:cubicBezTo>
                  <a:pt x="10117611" y="5495732"/>
                  <a:pt x="9820450" y="5526349"/>
                  <a:pt x="9523092" y="5507105"/>
                </a:cubicBezTo>
                <a:cubicBezTo>
                  <a:pt x="9272964" y="5490920"/>
                  <a:pt x="9023034" y="5477142"/>
                  <a:pt x="8772711" y="5490483"/>
                </a:cubicBezTo>
                <a:cubicBezTo>
                  <a:pt x="8636774" y="5499549"/>
                  <a:pt x="8500636" y="5503107"/>
                  <a:pt x="8364561" y="5501172"/>
                </a:cubicBezTo>
                <a:lnTo>
                  <a:pt x="8196562" y="5491993"/>
                </a:lnTo>
                <a:lnTo>
                  <a:pt x="8077075" y="5475562"/>
                </a:lnTo>
                <a:lnTo>
                  <a:pt x="7915670" y="5468917"/>
                </a:lnTo>
                <a:lnTo>
                  <a:pt x="7914092" y="5467957"/>
                </a:lnTo>
                <a:lnTo>
                  <a:pt x="7894412" y="5467957"/>
                </a:lnTo>
                <a:lnTo>
                  <a:pt x="7892834" y="5468758"/>
                </a:lnTo>
                <a:lnTo>
                  <a:pt x="7727602" y="5475562"/>
                </a:lnTo>
                <a:lnTo>
                  <a:pt x="7690606" y="5480649"/>
                </a:lnTo>
                <a:lnTo>
                  <a:pt x="7624212" y="5484579"/>
                </a:lnTo>
                <a:cubicBezTo>
                  <a:pt x="7434738" y="5508001"/>
                  <a:pt x="7243868" y="5514147"/>
                  <a:pt x="7053506" y="5502949"/>
                </a:cubicBezTo>
                <a:cubicBezTo>
                  <a:pt x="6777009" y="5485453"/>
                  <a:pt x="6500117" y="5474737"/>
                  <a:pt x="6223029" y="5498574"/>
                </a:cubicBezTo>
                <a:cubicBezTo>
                  <a:pt x="6065592" y="5511916"/>
                  <a:pt x="5908157" y="5526131"/>
                  <a:pt x="5750720" y="5507761"/>
                </a:cubicBezTo>
                <a:cubicBezTo>
                  <a:pt x="5616170" y="5490965"/>
                  <a:pt x="5480520" y="5488253"/>
                  <a:pt x="5345518" y="5499668"/>
                </a:cubicBezTo>
                <a:cubicBezTo>
                  <a:pt x="5197844" y="5511040"/>
                  <a:pt x="5049616" y="5511040"/>
                  <a:pt x="4901942" y="5499668"/>
                </a:cubicBezTo>
                <a:cubicBezTo>
                  <a:pt x="4760445" y="5490920"/>
                  <a:pt x="4618556" y="5476268"/>
                  <a:pt x="4477454" y="5492013"/>
                </a:cubicBezTo>
                <a:cubicBezTo>
                  <a:pt x="4279085" y="5513884"/>
                  <a:pt x="4081305" y="5506667"/>
                  <a:pt x="3883329" y="5493326"/>
                </a:cubicBezTo>
                <a:cubicBezTo>
                  <a:pt x="3719792" y="5482391"/>
                  <a:pt x="3555664" y="5466425"/>
                  <a:pt x="3392914" y="5492233"/>
                </a:cubicBezTo>
                <a:cubicBezTo>
                  <a:pt x="3175771" y="5523222"/>
                  <a:pt x="2956480" y="5531206"/>
                  <a:pt x="2737979" y="5516072"/>
                </a:cubicBezTo>
                <a:cubicBezTo>
                  <a:pt x="2289680" y="5492670"/>
                  <a:pt x="1840986" y="5498574"/>
                  <a:pt x="1392489" y="5480641"/>
                </a:cubicBezTo>
                <a:cubicBezTo>
                  <a:pt x="1244499" y="5474519"/>
                  <a:pt x="1097296" y="5507322"/>
                  <a:pt x="949699" y="5509072"/>
                </a:cubicBezTo>
                <a:cubicBezTo>
                  <a:pt x="684469" y="5512352"/>
                  <a:pt x="418241" y="5493120"/>
                  <a:pt x="151598" y="5492249"/>
                </a:cubicBezTo>
                <a:lnTo>
                  <a:pt x="1415" y="5496057"/>
                </a:lnTo>
                <a:lnTo>
                  <a:pt x="3772" y="5431261"/>
                </a:lnTo>
                <a:cubicBezTo>
                  <a:pt x="7163" y="5398149"/>
                  <a:pt x="12808" y="5364994"/>
                  <a:pt x="20909" y="5331792"/>
                </a:cubicBezTo>
                <a:cubicBezTo>
                  <a:pt x="51502" y="5208362"/>
                  <a:pt x="50009" y="5079152"/>
                  <a:pt x="16572" y="4956462"/>
                </a:cubicBezTo>
                <a:cubicBezTo>
                  <a:pt x="9172" y="4924695"/>
                  <a:pt x="4643" y="4892329"/>
                  <a:pt x="3048" y="4859758"/>
                </a:cubicBezTo>
                <a:cubicBezTo>
                  <a:pt x="-7031" y="4740857"/>
                  <a:pt x="9937" y="4623614"/>
                  <a:pt x="24098" y="4506116"/>
                </a:cubicBezTo>
                <a:cubicBezTo>
                  <a:pt x="33539" y="4431228"/>
                  <a:pt x="47955" y="4355575"/>
                  <a:pt x="24098" y="4281453"/>
                </a:cubicBezTo>
                <a:cubicBezTo>
                  <a:pt x="7755" y="4229797"/>
                  <a:pt x="4120" y="4174965"/>
                  <a:pt x="13510" y="4121600"/>
                </a:cubicBezTo>
                <a:cubicBezTo>
                  <a:pt x="29342" y="4026887"/>
                  <a:pt x="32646" y="3930503"/>
                  <a:pt x="23333" y="3834935"/>
                </a:cubicBezTo>
                <a:cubicBezTo>
                  <a:pt x="17184" y="3771925"/>
                  <a:pt x="18128" y="3708417"/>
                  <a:pt x="26140" y="3645611"/>
                </a:cubicBezTo>
                <a:cubicBezTo>
                  <a:pt x="36728" y="3561155"/>
                  <a:pt x="53186" y="3475168"/>
                  <a:pt x="33156" y="3390458"/>
                </a:cubicBezTo>
                <a:cubicBezTo>
                  <a:pt x="1262" y="3255864"/>
                  <a:pt x="7641" y="3121398"/>
                  <a:pt x="20399" y="2985784"/>
                </a:cubicBezTo>
                <a:cubicBezTo>
                  <a:pt x="29967" y="2884871"/>
                  <a:pt x="40556" y="2782810"/>
                  <a:pt x="21419" y="2680748"/>
                </a:cubicBezTo>
                <a:cubicBezTo>
                  <a:pt x="13191" y="2633392"/>
                  <a:pt x="13191" y="2584964"/>
                  <a:pt x="21419" y="2537607"/>
                </a:cubicBezTo>
                <a:cubicBezTo>
                  <a:pt x="31370" y="2473819"/>
                  <a:pt x="40811" y="2410668"/>
                  <a:pt x="28053" y="2346242"/>
                </a:cubicBezTo>
                <a:cubicBezTo>
                  <a:pt x="22440" y="2318175"/>
                  <a:pt x="18230" y="2289853"/>
                  <a:pt x="15295" y="2261531"/>
                </a:cubicBezTo>
                <a:cubicBezTo>
                  <a:pt x="9452" y="2189221"/>
                  <a:pt x="11544" y="2116502"/>
                  <a:pt x="21546" y="2044651"/>
                </a:cubicBezTo>
                <a:cubicBezTo>
                  <a:pt x="31115" y="1961216"/>
                  <a:pt x="15551" y="1877270"/>
                  <a:pt x="28308" y="1794090"/>
                </a:cubicBezTo>
                <a:cubicBezTo>
                  <a:pt x="37367" y="1727100"/>
                  <a:pt x="37711" y="1659216"/>
                  <a:pt x="29329" y="1592136"/>
                </a:cubicBezTo>
                <a:cubicBezTo>
                  <a:pt x="14250" y="1465325"/>
                  <a:pt x="15193" y="1337123"/>
                  <a:pt x="32135" y="1210554"/>
                </a:cubicBezTo>
                <a:cubicBezTo>
                  <a:pt x="42597" y="1136687"/>
                  <a:pt x="48593" y="1060652"/>
                  <a:pt x="29839" y="988188"/>
                </a:cubicBezTo>
                <a:cubicBezTo>
                  <a:pt x="-14303" y="817873"/>
                  <a:pt x="11468" y="647303"/>
                  <a:pt x="29839" y="477881"/>
                </a:cubicBezTo>
                <a:cubicBezTo>
                  <a:pt x="41002" y="386894"/>
                  <a:pt x="41258" y="294898"/>
                  <a:pt x="30605" y="203847"/>
                </a:cubicBezTo>
                <a:lnTo>
                  <a:pt x="17136" y="42362"/>
                </a:lnTo>
                <a:lnTo>
                  <a:pt x="155390" y="51827"/>
                </a:lnTo>
                <a:cubicBezTo>
                  <a:pt x="380715" y="63616"/>
                  <a:pt x="606095" y="63411"/>
                  <a:pt x="831032" y="41432"/>
                </a:cubicBezTo>
                <a:cubicBezTo>
                  <a:pt x="1107234" y="18075"/>
                  <a:pt x="1384519" y="14708"/>
                  <a:pt x="1661115" y="31372"/>
                </a:cubicBezTo>
                <a:cubicBezTo>
                  <a:pt x="1911045" y="42962"/>
                  <a:pt x="2160581" y="71395"/>
                  <a:pt x="2411103" y="47120"/>
                </a:cubicBezTo>
                <a:cubicBezTo>
                  <a:pt x="2497298" y="38807"/>
                  <a:pt x="2581920" y="18689"/>
                  <a:pt x="2668707" y="14096"/>
                </a:cubicBezTo>
                <a:cubicBezTo>
                  <a:pt x="3075287" y="-7775"/>
                  <a:pt x="3480488" y="25030"/>
                  <a:pt x="3885690" y="51930"/>
                </a:cubicBezTo>
                <a:cubicBezTo>
                  <a:pt x="4033287" y="61770"/>
                  <a:pt x="4180883" y="73799"/>
                  <a:pt x="4328480" y="46900"/>
                </a:cubicBezTo>
                <a:cubicBezTo>
                  <a:pt x="4453032" y="25577"/>
                  <a:pt x="4579453" y="21181"/>
                  <a:pt x="4704949" y="33778"/>
                </a:cubicBezTo>
                <a:cubicBezTo>
                  <a:pt x="4816098" y="46376"/>
                  <a:pt x="4927939" y="49371"/>
                  <a:pt x="5039501" y="42745"/>
                </a:cubicBezTo>
                <a:cubicBezTo>
                  <a:pt x="5342568" y="15407"/>
                  <a:pt x="5645828" y="318"/>
                  <a:pt x="5949681" y="536"/>
                </a:cubicBezTo>
                <a:close/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5FD296-0AA0-4AF0-AC0B-7CA38F74B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392" y="472477"/>
            <a:ext cx="1042506" cy="99983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D75087-EFD7-4E44-AF80-F4FD083DE0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5248" y="2062653"/>
            <a:ext cx="1042506" cy="99983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A95A73-E5C1-4101-8FD3-896B44F364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3469" y="3630997"/>
            <a:ext cx="1042506" cy="999831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C7E9D68D-ED37-497D-A681-BBCF36F521EB}"/>
              </a:ext>
            </a:extLst>
          </p:cNvPr>
          <p:cNvSpPr txBox="1"/>
          <p:nvPr/>
        </p:nvSpPr>
        <p:spPr>
          <a:xfrm>
            <a:off x="537345" y="644958"/>
            <a:ext cx="730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Three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E733441-287F-47B3-A9BA-0949B66927FD}"/>
              </a:ext>
            </a:extLst>
          </p:cNvPr>
          <p:cNvSpPr txBox="1"/>
          <p:nvPr/>
        </p:nvSpPr>
        <p:spPr>
          <a:xfrm>
            <a:off x="8733256" y="2223913"/>
            <a:ext cx="732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</a:t>
            </a:r>
          </a:p>
          <a:p>
            <a:pPr algn="ctr"/>
            <a:r>
              <a:rPr lang="en-GB" dirty="0"/>
              <a:t>Four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B98285B-D290-413C-9251-BC714A73D550}"/>
              </a:ext>
            </a:extLst>
          </p:cNvPr>
          <p:cNvSpPr txBox="1"/>
          <p:nvPr/>
        </p:nvSpPr>
        <p:spPr>
          <a:xfrm>
            <a:off x="6519146" y="3777249"/>
            <a:ext cx="699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</a:t>
            </a:r>
          </a:p>
          <a:p>
            <a:r>
              <a:rPr lang="en-GB" dirty="0"/>
              <a:t>Five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4563E6B-3B24-49AE-A900-3870D7BE8533}"/>
              </a:ext>
            </a:extLst>
          </p:cNvPr>
          <p:cNvSpPr txBox="1"/>
          <p:nvPr/>
        </p:nvSpPr>
        <p:spPr>
          <a:xfrm>
            <a:off x="6205143" y="5588441"/>
            <a:ext cx="5983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Year Six</a:t>
            </a:r>
          </a:p>
        </p:txBody>
      </p:sp>
      <p:sp>
        <p:nvSpPr>
          <p:cNvPr id="42" name="Speech Bubble: Rectangle with Corners Rounded 41">
            <a:extLst>
              <a:ext uri="{FF2B5EF4-FFF2-40B4-BE49-F238E27FC236}">
                <a16:creationId xmlns:a16="http://schemas.microsoft.com/office/drawing/2014/main" id="{25744F30-68CA-41E1-9F57-790C9BC9F303}"/>
              </a:ext>
            </a:extLst>
          </p:cNvPr>
          <p:cNvSpPr/>
          <p:nvPr/>
        </p:nvSpPr>
        <p:spPr>
          <a:xfrm>
            <a:off x="1543549" y="306081"/>
            <a:ext cx="1729766" cy="735941"/>
          </a:xfrm>
          <a:prstGeom prst="wedgeRoundRectCallout">
            <a:avLst>
              <a:gd name="adj1" fmla="val 51479"/>
              <a:gd name="adj2" fmla="val 846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dirty="0">
                <a:solidFill>
                  <a:srgbClr val="FFFFFF"/>
                </a:solidFill>
              </a:rPr>
              <a:t> </a:t>
            </a:r>
            <a:r>
              <a:rPr lang="en-GB" sz="800" b="1" u="sng" dirty="0">
                <a:solidFill>
                  <a:srgbClr val="FFFFFF"/>
                </a:solidFill>
              </a:rPr>
              <a:t>This Is Me </a:t>
            </a:r>
          </a:p>
          <a:p>
            <a:r>
              <a:rPr lang="en-GB" sz="800" i="1" dirty="0">
                <a:solidFill>
                  <a:srgbClr val="FFFFFF"/>
                </a:solidFill>
              </a:rPr>
              <a:t>Learn to use appropriate materials </a:t>
            </a:r>
          </a:p>
          <a:p>
            <a:r>
              <a:rPr lang="en-GB" sz="800" i="1" dirty="0">
                <a:solidFill>
                  <a:srgbClr val="FFFFFF"/>
                </a:solidFill>
              </a:rPr>
              <a:t>Work accurately to make cuts and holes .</a:t>
            </a:r>
          </a:p>
          <a:p>
            <a:r>
              <a:rPr lang="en-GB" sz="800" i="1" dirty="0">
                <a:solidFill>
                  <a:srgbClr val="FFFFFF"/>
                </a:solidFill>
              </a:rPr>
              <a:t>Begin to make strong structures </a:t>
            </a:r>
          </a:p>
        </p:txBody>
      </p:sp>
      <p:sp>
        <p:nvSpPr>
          <p:cNvPr id="44" name="Speech Bubble: Rectangle with Corners Rounded 43">
            <a:extLst>
              <a:ext uri="{FF2B5EF4-FFF2-40B4-BE49-F238E27FC236}">
                <a16:creationId xmlns:a16="http://schemas.microsoft.com/office/drawing/2014/main" id="{9C09D45A-BA9E-4816-B7A7-55A8712CFCFB}"/>
              </a:ext>
            </a:extLst>
          </p:cNvPr>
          <p:cNvSpPr/>
          <p:nvPr/>
        </p:nvSpPr>
        <p:spPr>
          <a:xfrm>
            <a:off x="6680922" y="2021454"/>
            <a:ext cx="1729766" cy="625037"/>
          </a:xfrm>
          <a:prstGeom prst="wedgeRoundRectCallout">
            <a:avLst>
              <a:gd name="adj1" fmla="val -39023"/>
              <a:gd name="adj2" fmla="val 8196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900" dirty="0">
                <a:solidFill>
                  <a:srgbClr val="FFFFFF"/>
                </a:solidFill>
              </a:rPr>
              <a:t> </a:t>
            </a:r>
            <a:r>
              <a:rPr lang="en-GB" sz="900" b="1" u="sng" dirty="0">
                <a:solidFill>
                  <a:schemeClr val="bg1"/>
                </a:solidFill>
              </a:rPr>
              <a:t>Machines</a:t>
            </a:r>
            <a:r>
              <a:rPr lang="en-GB" sz="900" dirty="0">
                <a:solidFill>
                  <a:srgbClr val="FFFFFF"/>
                </a:solidFill>
              </a:rPr>
              <a:t> </a:t>
            </a:r>
          </a:p>
          <a:p>
            <a:pPr algn="ctr"/>
            <a:r>
              <a:rPr lang="en-GB" sz="900" i="1" dirty="0">
                <a:solidFill>
                  <a:srgbClr val="FFFFFF"/>
                </a:solidFill>
              </a:rPr>
              <a:t>Learn to use a number of components in a circuit.</a:t>
            </a:r>
            <a:endParaRPr lang="en-GB" sz="900" i="1" dirty="0">
              <a:solidFill>
                <a:srgbClr val="FFFFFF"/>
              </a:solidFill>
              <a:cs typeface="Calibri"/>
            </a:endParaRPr>
          </a:p>
        </p:txBody>
      </p:sp>
      <p:sp>
        <p:nvSpPr>
          <p:cNvPr id="46" name="Speech Bubble: Rectangle with Corners Rounded 45">
            <a:extLst>
              <a:ext uri="{FF2B5EF4-FFF2-40B4-BE49-F238E27FC236}">
                <a16:creationId xmlns:a16="http://schemas.microsoft.com/office/drawing/2014/main" id="{1F1EEB8A-4280-4FC3-93CB-BC6B4FD2DAD6}"/>
              </a:ext>
            </a:extLst>
          </p:cNvPr>
          <p:cNvSpPr/>
          <p:nvPr/>
        </p:nvSpPr>
        <p:spPr>
          <a:xfrm>
            <a:off x="208559" y="1876508"/>
            <a:ext cx="2428448" cy="1341143"/>
          </a:xfrm>
          <a:prstGeom prst="wedgeRoundRectCallout">
            <a:avLst>
              <a:gd name="adj1" fmla="val 347"/>
              <a:gd name="adj2" fmla="val 7251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Food &amp; Nutrition</a:t>
            </a:r>
          </a:p>
          <a:p>
            <a:pPr algn="ctr"/>
            <a:r>
              <a:rPr lang="en-GB" sz="800" i="1" dirty="0">
                <a:solidFill>
                  <a:srgbClr val="FFFFFF"/>
                </a:solidFill>
              </a:rPr>
              <a:t>Learns to explain importance of food and drink for active, healthy bodies.</a:t>
            </a:r>
          </a:p>
          <a:p>
            <a:pPr algn="ctr"/>
            <a:r>
              <a:rPr lang="en-GB" sz="800" i="1" dirty="0">
                <a:solidFill>
                  <a:srgbClr val="FFFFFF"/>
                </a:solidFill>
              </a:rPr>
              <a:t>Prepares and cooks some dishes safely and hygienically thinking about how to present the product in an attractive/appealing way.</a:t>
            </a:r>
          </a:p>
          <a:p>
            <a:pPr algn="ctr"/>
            <a:r>
              <a:rPr lang="en-GB" sz="800" i="1" dirty="0">
                <a:solidFill>
                  <a:srgbClr val="FFFFFF"/>
                </a:solidFill>
              </a:rPr>
              <a:t>Uses some of the following techniques: peeling, chopping, slicing, grating, mixing, spreading, kneading and baking </a:t>
            </a:r>
          </a:p>
        </p:txBody>
      </p:sp>
      <p:sp>
        <p:nvSpPr>
          <p:cNvPr id="47" name="Speech Bubble: Rectangle with Corners Rounded 46">
            <a:extLst>
              <a:ext uri="{FF2B5EF4-FFF2-40B4-BE49-F238E27FC236}">
                <a16:creationId xmlns:a16="http://schemas.microsoft.com/office/drawing/2014/main" id="{3B2D4059-11BB-41BC-9305-DAAE644842A3}"/>
              </a:ext>
            </a:extLst>
          </p:cNvPr>
          <p:cNvSpPr/>
          <p:nvPr/>
        </p:nvSpPr>
        <p:spPr>
          <a:xfrm>
            <a:off x="7280509" y="3107489"/>
            <a:ext cx="1787616" cy="1015290"/>
          </a:xfrm>
          <a:prstGeom prst="wedgeRoundRectCallout">
            <a:avLst>
              <a:gd name="adj1" fmla="val 49546"/>
              <a:gd name="adj2" fmla="val 6624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Structure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</a:rPr>
              <a:t>Learns to measure accurately enough to ensure precision.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</a:rPr>
              <a:t>Begins to reinforce and strengthen a 3D frame.</a:t>
            </a:r>
            <a:endParaRPr lang="en-GB" sz="1000" i="1" dirty="0">
              <a:solidFill>
                <a:srgbClr val="FFFFFF"/>
              </a:solidFill>
              <a:cs typeface="Calibri"/>
            </a:endParaRPr>
          </a:p>
        </p:txBody>
      </p:sp>
      <p:sp>
        <p:nvSpPr>
          <p:cNvPr id="49" name="Speech Bubble: Rectangle with Corners Rounded 48">
            <a:extLst>
              <a:ext uri="{FF2B5EF4-FFF2-40B4-BE49-F238E27FC236}">
                <a16:creationId xmlns:a16="http://schemas.microsoft.com/office/drawing/2014/main" id="{C2E1D978-F07C-44C9-B496-6406D238C156}"/>
              </a:ext>
            </a:extLst>
          </p:cNvPr>
          <p:cNvSpPr/>
          <p:nvPr/>
        </p:nvSpPr>
        <p:spPr>
          <a:xfrm>
            <a:off x="8061603" y="5024798"/>
            <a:ext cx="2187628" cy="634551"/>
          </a:xfrm>
          <a:prstGeom prst="wedgeRoundRectCallout">
            <a:avLst>
              <a:gd name="adj1" fmla="val -46199"/>
              <a:gd name="adj2" fmla="val 8049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Electrical systems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</a:rPr>
              <a:t>Learns to incorporate a switch into a product.</a:t>
            </a:r>
            <a:endParaRPr lang="en-GB" sz="1000" i="1" dirty="0">
              <a:solidFill>
                <a:srgbClr val="FFFFFF"/>
              </a:solidFill>
              <a:cs typeface="Calibri"/>
            </a:endParaRPr>
          </a:p>
        </p:txBody>
      </p:sp>
      <p:sp>
        <p:nvSpPr>
          <p:cNvPr id="50" name="Speech Bubble: Rectangle with Corners Rounded 49">
            <a:extLst>
              <a:ext uri="{FF2B5EF4-FFF2-40B4-BE49-F238E27FC236}">
                <a16:creationId xmlns:a16="http://schemas.microsoft.com/office/drawing/2014/main" id="{CAEC2606-DF39-4068-837C-708370D45159}"/>
              </a:ext>
            </a:extLst>
          </p:cNvPr>
          <p:cNvSpPr/>
          <p:nvPr/>
        </p:nvSpPr>
        <p:spPr>
          <a:xfrm>
            <a:off x="4940311" y="4516215"/>
            <a:ext cx="2225968" cy="900827"/>
          </a:xfrm>
          <a:prstGeom prst="wedgeRoundRectCallout">
            <a:avLst>
              <a:gd name="adj1" fmla="val -31826"/>
              <a:gd name="adj2" fmla="val 75692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Textiles </a:t>
            </a:r>
          </a:p>
          <a:p>
            <a:pPr algn="ctr"/>
            <a:r>
              <a:rPr lang="en-GB" sz="1000" dirty="0">
                <a:solidFill>
                  <a:srgbClr val="FFFFFF"/>
                </a:solidFill>
              </a:rPr>
              <a:t> </a:t>
            </a:r>
            <a:r>
              <a:rPr lang="en-GB" sz="1000" i="1" dirty="0">
                <a:solidFill>
                  <a:srgbClr val="FFFFFF"/>
                </a:solidFill>
              </a:rPr>
              <a:t>Learns to use a range of joining techniques.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  <a:cs typeface="Calibri"/>
              </a:rPr>
              <a:t>Understands that a single 3D textiles project can be made from a combination of fabric shapes.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C9E4A1E-A9B7-4E76-90A8-B02C710AA5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4315" y="5382256"/>
            <a:ext cx="1042506" cy="999831"/>
          </a:xfrm>
          <a:prstGeom prst="rect">
            <a:avLst/>
          </a:prstGeom>
        </p:spPr>
      </p:pic>
      <p:sp>
        <p:nvSpPr>
          <p:cNvPr id="51" name="Speech Bubble: Rectangle with Corners Rounded 50">
            <a:extLst>
              <a:ext uri="{FF2B5EF4-FFF2-40B4-BE49-F238E27FC236}">
                <a16:creationId xmlns:a16="http://schemas.microsoft.com/office/drawing/2014/main" id="{A8163D05-6EC3-4A6A-9342-8DB8199C7831}"/>
              </a:ext>
            </a:extLst>
          </p:cNvPr>
          <p:cNvSpPr/>
          <p:nvPr/>
        </p:nvSpPr>
        <p:spPr>
          <a:xfrm>
            <a:off x="2729962" y="4556425"/>
            <a:ext cx="1545287" cy="1422832"/>
          </a:xfrm>
          <a:prstGeom prst="wedgeRoundRectCallout">
            <a:avLst>
              <a:gd name="adj1" fmla="val -45412"/>
              <a:gd name="adj2" fmla="val 5830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Food and Nutrition </a:t>
            </a:r>
            <a:endParaRPr lang="en-GB" sz="1000" dirty="0">
              <a:solidFill>
                <a:srgbClr val="FFFFFF"/>
              </a:solidFill>
            </a:endParaRPr>
          </a:p>
          <a:p>
            <a:pPr algn="ctr"/>
            <a:r>
              <a:rPr lang="en-GB" sz="1000" i="1" dirty="0">
                <a:solidFill>
                  <a:srgbClr val="FFFFFF"/>
                </a:solidFill>
              </a:rPr>
              <a:t>Learns to name some types of food that are grown, reared or caught in the UK or wider world.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</a:rPr>
              <a:t> Presents dishes in a presentable and appealing manner. </a:t>
            </a:r>
            <a:endParaRPr lang="en-GB" sz="1000" i="1" dirty="0">
              <a:solidFill>
                <a:srgbClr val="FFFFFF"/>
              </a:solidFill>
              <a:cs typeface="Calibri"/>
            </a:endParaRPr>
          </a:p>
        </p:txBody>
      </p:sp>
      <p:sp>
        <p:nvSpPr>
          <p:cNvPr id="52" name="Speech Bubble: Rectangle with Corners Rounded 51">
            <a:extLst>
              <a:ext uri="{FF2B5EF4-FFF2-40B4-BE49-F238E27FC236}">
                <a16:creationId xmlns:a16="http://schemas.microsoft.com/office/drawing/2014/main" id="{F3E3CEEB-2ADF-4DC9-95A5-43C5B4202914}"/>
              </a:ext>
            </a:extLst>
          </p:cNvPr>
          <p:cNvSpPr/>
          <p:nvPr/>
        </p:nvSpPr>
        <p:spPr>
          <a:xfrm>
            <a:off x="388015" y="4715195"/>
            <a:ext cx="1554754" cy="602874"/>
          </a:xfrm>
          <a:prstGeom prst="wedgeRoundRectCallout">
            <a:avLst>
              <a:gd name="adj1" fmla="val -3928"/>
              <a:gd name="adj2" fmla="val 839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</a:rPr>
              <a:t>Mechanical systems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</a:rPr>
              <a:t>Learn to use cams, pulleys and gears to create movement.</a:t>
            </a:r>
            <a:endParaRPr lang="en-GB" sz="1000" i="1" dirty="0">
              <a:solidFill>
                <a:srgbClr val="FFFFFF"/>
              </a:solidFill>
              <a:cs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395B869-AAC6-4DD7-B6E2-C1B53B1DB671}"/>
              </a:ext>
            </a:extLst>
          </p:cNvPr>
          <p:cNvSpPr txBox="1"/>
          <p:nvPr/>
        </p:nvSpPr>
        <p:spPr>
          <a:xfrm>
            <a:off x="5745265" y="6413814"/>
            <a:ext cx="6116391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Mission Grove Primary School Curriculum Road Map - DT</a:t>
            </a:r>
          </a:p>
        </p:txBody>
      </p:sp>
      <p:sp>
        <p:nvSpPr>
          <p:cNvPr id="67" name="Speech Bubble: Rectangle with Corners Rounded 66">
            <a:extLst>
              <a:ext uri="{FF2B5EF4-FFF2-40B4-BE49-F238E27FC236}">
                <a16:creationId xmlns:a16="http://schemas.microsoft.com/office/drawing/2014/main" id="{D60E07BE-6281-42C1-BD48-9B763B48CF04}"/>
              </a:ext>
            </a:extLst>
          </p:cNvPr>
          <p:cNvSpPr/>
          <p:nvPr/>
        </p:nvSpPr>
        <p:spPr>
          <a:xfrm>
            <a:off x="4757349" y="277368"/>
            <a:ext cx="1624678" cy="1152182"/>
          </a:xfrm>
          <a:prstGeom prst="wedgeRoundRectCallout">
            <a:avLst>
              <a:gd name="adj1" fmla="val 104116"/>
              <a:gd name="adj2" fmla="val 2182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The Stone Age</a:t>
            </a:r>
          </a:p>
          <a:p>
            <a:r>
              <a:rPr lang="en-GB" sz="800" dirty="0"/>
              <a:t>Use research and develop design criteria to inform the design of innovative, functional, appealing products that are fit for purpose, aimed at particular individuals or groups</a:t>
            </a:r>
            <a:endParaRPr lang="en-GB" sz="800" dirty="0">
              <a:solidFill>
                <a:srgbClr val="FFFFFF"/>
              </a:solidFill>
            </a:endParaRPr>
          </a:p>
        </p:txBody>
      </p:sp>
      <p:sp>
        <p:nvSpPr>
          <p:cNvPr id="68" name="Speech Bubble: Rectangle with Corners Rounded 67">
            <a:extLst>
              <a:ext uri="{FF2B5EF4-FFF2-40B4-BE49-F238E27FC236}">
                <a16:creationId xmlns:a16="http://schemas.microsoft.com/office/drawing/2014/main" id="{27016707-1B43-4E1C-A58E-994441E96C32}"/>
              </a:ext>
            </a:extLst>
          </p:cNvPr>
          <p:cNvSpPr/>
          <p:nvPr/>
        </p:nvSpPr>
        <p:spPr>
          <a:xfrm>
            <a:off x="8944353" y="318693"/>
            <a:ext cx="2187628" cy="912929"/>
          </a:xfrm>
          <a:prstGeom prst="wedgeRoundRectCallout">
            <a:avLst>
              <a:gd name="adj1" fmla="val 60671"/>
              <a:gd name="adj2" fmla="val 5395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rgbClr val="FFFFFF"/>
                </a:solidFill>
              </a:rPr>
              <a:t>The Romans</a:t>
            </a:r>
            <a:endParaRPr lang="en-GB" sz="800" dirty="0">
              <a:solidFill>
                <a:srgbClr val="FFFFFF"/>
              </a:solidFill>
            </a:endParaRPr>
          </a:p>
          <a:p>
            <a:pPr algn="ctr"/>
            <a:r>
              <a:rPr lang="en-GB" sz="800" dirty="0"/>
              <a:t>Understand seasonality, and know where and how a variety of ingredients are grown, reared, caught and processed.</a:t>
            </a:r>
            <a:endParaRPr lang="en-GB" sz="800" dirty="0">
              <a:solidFill>
                <a:srgbClr val="FFFFFF"/>
              </a:solidFill>
            </a:endParaRPr>
          </a:p>
        </p:txBody>
      </p:sp>
      <p:sp>
        <p:nvSpPr>
          <p:cNvPr id="70" name="Speech Bubble: Rectangle with Corners Rounded 69">
            <a:extLst>
              <a:ext uri="{FF2B5EF4-FFF2-40B4-BE49-F238E27FC236}">
                <a16:creationId xmlns:a16="http://schemas.microsoft.com/office/drawing/2014/main" id="{6BCCCA4F-4755-4E19-9F81-213B1B36C9B4}"/>
              </a:ext>
            </a:extLst>
          </p:cNvPr>
          <p:cNvSpPr/>
          <p:nvPr/>
        </p:nvSpPr>
        <p:spPr>
          <a:xfrm>
            <a:off x="10247313" y="3438873"/>
            <a:ext cx="1769336" cy="932320"/>
          </a:xfrm>
          <a:prstGeom prst="wedgeRoundRectCallout">
            <a:avLst>
              <a:gd name="adj1" fmla="val 10794"/>
              <a:gd name="adj2" fmla="val 904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800" b="1" u="sng" dirty="0">
                <a:solidFill>
                  <a:schemeClr val="bg1"/>
                </a:solidFill>
              </a:rPr>
              <a:t>The Victorians</a:t>
            </a:r>
          </a:p>
          <a:p>
            <a:pPr algn="ctr"/>
            <a:r>
              <a:rPr lang="en-GB" sz="800" dirty="0"/>
              <a:t>Select from and use a wider range of tools and equipment to perform practical tasks [for example, cutting, shaping, joining and finishing], accurately</a:t>
            </a:r>
            <a:endParaRPr lang="en-GB" sz="800" b="1" u="sng" dirty="0">
              <a:solidFill>
                <a:schemeClr val="bg1"/>
              </a:solidFill>
            </a:endParaRPr>
          </a:p>
        </p:txBody>
      </p:sp>
      <p:pic>
        <p:nvPicPr>
          <p:cNvPr id="19" name="Picture 19">
            <a:extLst>
              <a:ext uri="{FF2B5EF4-FFF2-40B4-BE49-F238E27FC236}">
                <a16:creationId xmlns:a16="http://schemas.microsoft.com/office/drawing/2014/main" id="{EB6C713A-51B2-4EA3-8DF2-72909AE9FA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2095" y="533141"/>
            <a:ext cx="931863" cy="895341"/>
          </a:xfrm>
          <a:prstGeom prst="rect">
            <a:avLst/>
          </a:prstGeom>
        </p:spPr>
      </p:pic>
      <p:pic>
        <p:nvPicPr>
          <p:cNvPr id="25" name="Picture 25" descr="A picture containing hanger, red&#10;&#10;Description automatically generated">
            <a:extLst>
              <a:ext uri="{FF2B5EF4-FFF2-40B4-BE49-F238E27FC236}">
                <a16:creationId xmlns:a16="http://schemas.microsoft.com/office/drawing/2014/main" id="{57833DA5-A717-4719-B2B3-3C95374E33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5754" y="2134715"/>
            <a:ext cx="1360988" cy="927769"/>
          </a:xfrm>
          <a:prstGeom prst="rect">
            <a:avLst/>
          </a:prstGeom>
        </p:spPr>
      </p:pic>
      <p:pic>
        <p:nvPicPr>
          <p:cNvPr id="39" name="Picture 71">
            <a:extLst>
              <a:ext uri="{FF2B5EF4-FFF2-40B4-BE49-F238E27FC236}">
                <a16:creationId xmlns:a16="http://schemas.microsoft.com/office/drawing/2014/main" id="{5A160984-5F39-4B52-8FB7-1FFA939198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1122" y="3571437"/>
            <a:ext cx="1984143" cy="999830"/>
          </a:xfrm>
          <a:prstGeom prst="rect">
            <a:avLst/>
          </a:prstGeom>
        </p:spPr>
      </p:pic>
      <p:pic>
        <p:nvPicPr>
          <p:cNvPr id="72" name="Picture 72" descr="A picture containing tree, outdoor, accessory&#10;&#10;Description automatically generated">
            <a:extLst>
              <a:ext uri="{FF2B5EF4-FFF2-40B4-BE49-F238E27FC236}">
                <a16:creationId xmlns:a16="http://schemas.microsoft.com/office/drawing/2014/main" id="{B954A135-F02B-4A22-9B79-F796A431E0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85311" y="4013409"/>
            <a:ext cx="1020811" cy="502806"/>
          </a:xfrm>
          <a:prstGeom prst="rect">
            <a:avLst/>
          </a:prstGeom>
        </p:spPr>
      </p:pic>
      <p:pic>
        <p:nvPicPr>
          <p:cNvPr id="76" name="Picture 76">
            <a:extLst>
              <a:ext uri="{FF2B5EF4-FFF2-40B4-BE49-F238E27FC236}">
                <a16:creationId xmlns:a16="http://schemas.microsoft.com/office/drawing/2014/main" id="{909BD563-FD05-421F-9082-540BE6781F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6605" y="5587037"/>
            <a:ext cx="968856" cy="688879"/>
          </a:xfrm>
          <a:prstGeom prst="rect">
            <a:avLst/>
          </a:prstGeom>
        </p:spPr>
      </p:pic>
      <p:pic>
        <p:nvPicPr>
          <p:cNvPr id="77" name="Picture 77" descr="A picture containing cloth&#10;&#10;Description automatically generated">
            <a:extLst>
              <a:ext uri="{FF2B5EF4-FFF2-40B4-BE49-F238E27FC236}">
                <a16:creationId xmlns:a16="http://schemas.microsoft.com/office/drawing/2014/main" id="{7E59693A-8766-47E8-8FE6-04848F4503E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42902" y="5361429"/>
            <a:ext cx="847630" cy="841280"/>
          </a:xfrm>
          <a:prstGeom prst="rect">
            <a:avLst/>
          </a:prstGeom>
        </p:spPr>
      </p:pic>
      <p:pic>
        <p:nvPicPr>
          <p:cNvPr id="78" name="Picture 78">
            <a:extLst>
              <a:ext uri="{FF2B5EF4-FFF2-40B4-BE49-F238E27FC236}">
                <a16:creationId xmlns:a16="http://schemas.microsoft.com/office/drawing/2014/main" id="{2DA81128-B6E9-4334-9D63-D8DA1064AD6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55395" y="5382256"/>
            <a:ext cx="893428" cy="778357"/>
          </a:xfrm>
          <a:prstGeom prst="rect">
            <a:avLst/>
          </a:prstGeom>
        </p:spPr>
      </p:pic>
      <p:pic>
        <p:nvPicPr>
          <p:cNvPr id="62" name="Picture 79" descr="A picture containing diagram&#10;&#10;Description automatically generated">
            <a:extLst>
              <a:ext uri="{FF2B5EF4-FFF2-40B4-BE49-F238E27FC236}">
                <a16:creationId xmlns:a16="http://schemas.microsoft.com/office/drawing/2014/main" id="{3ABB14A6-FBF0-45E3-91DC-A0A4C198D3B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0722" y="6328929"/>
            <a:ext cx="505692" cy="45200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1B6E0A-F765-4441-8B78-57D23D1E182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6227" y="3555690"/>
            <a:ext cx="1160022" cy="83188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E216B7-D32F-427C-9F72-74A9AA97DF7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1452" y="5405898"/>
            <a:ext cx="558296" cy="807144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36C18EC9-1A86-487A-A9D8-875E99FD9DD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747" y="278666"/>
            <a:ext cx="1493628" cy="1493628"/>
          </a:xfrm>
          <a:prstGeom prst="rect">
            <a:avLst/>
          </a:prstGeom>
        </p:spPr>
      </p:pic>
      <p:pic>
        <p:nvPicPr>
          <p:cNvPr id="13" name="Picture 12" descr="A picture containing table, food, set, various&#10;&#10;Description automatically generated">
            <a:extLst>
              <a:ext uri="{FF2B5EF4-FFF2-40B4-BE49-F238E27FC236}">
                <a16:creationId xmlns:a16="http://schemas.microsoft.com/office/drawing/2014/main" id="{60682E69-A48F-4656-9F42-56621D79A99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233" y="1368532"/>
            <a:ext cx="2087918" cy="1449015"/>
          </a:xfrm>
          <a:prstGeom prst="rect">
            <a:avLst/>
          </a:prstGeom>
        </p:spPr>
      </p:pic>
      <p:pic>
        <p:nvPicPr>
          <p:cNvPr id="15" name="Picture 14" descr="A picture containing text, indoor, shelf, office&#10;&#10;Description automatically generated">
            <a:extLst>
              <a:ext uri="{FF2B5EF4-FFF2-40B4-BE49-F238E27FC236}">
                <a16:creationId xmlns:a16="http://schemas.microsoft.com/office/drawing/2014/main" id="{F82E1BBE-BFEA-4B65-96BB-F45C09A6F5E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3403" y="4760123"/>
            <a:ext cx="1408764" cy="1313838"/>
          </a:xfrm>
          <a:prstGeom prst="rect">
            <a:avLst/>
          </a:prstGeom>
        </p:spPr>
      </p:pic>
      <p:sp>
        <p:nvSpPr>
          <p:cNvPr id="65" name="Speech Bubble: Rectangle with Corners Rounded 64">
            <a:extLst>
              <a:ext uri="{FF2B5EF4-FFF2-40B4-BE49-F238E27FC236}">
                <a16:creationId xmlns:a16="http://schemas.microsoft.com/office/drawing/2014/main" id="{9C5FAD54-286C-4614-8B49-8B5B82D715BE}"/>
              </a:ext>
            </a:extLst>
          </p:cNvPr>
          <p:cNvSpPr/>
          <p:nvPr/>
        </p:nvSpPr>
        <p:spPr>
          <a:xfrm>
            <a:off x="2740744" y="2333972"/>
            <a:ext cx="1845947" cy="1088458"/>
          </a:xfrm>
          <a:prstGeom prst="wedgeRoundRectCallout">
            <a:avLst>
              <a:gd name="adj1" fmla="val 27297"/>
              <a:gd name="adj2" fmla="val 10848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000" b="1" u="sng" dirty="0">
                <a:solidFill>
                  <a:srgbClr val="FFFFFF"/>
                </a:solidFill>
                <a:ea typeface="+mn-lt"/>
                <a:cs typeface="+mn-lt"/>
              </a:rPr>
              <a:t>Mechanical systems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  <a:ea typeface="+mn-lt"/>
                <a:cs typeface="+mn-lt"/>
              </a:rPr>
              <a:t>Learns to select the most appropriate tools / techniques.</a:t>
            </a:r>
          </a:p>
          <a:p>
            <a:pPr algn="ctr"/>
            <a:r>
              <a:rPr lang="en-GB" sz="1000" i="1" dirty="0">
                <a:solidFill>
                  <a:srgbClr val="FFFFFF"/>
                </a:solidFill>
                <a:ea typeface="+mn-lt"/>
                <a:cs typeface="+mn-lt"/>
              </a:rPr>
              <a:t>Explains alterations to product after checking it. </a:t>
            </a:r>
          </a:p>
        </p:txBody>
      </p:sp>
    </p:spTree>
    <p:extLst>
      <p:ext uri="{BB962C8B-B14F-4D97-AF65-F5344CB8AC3E}">
        <p14:creationId xmlns:p14="http://schemas.microsoft.com/office/powerpoint/2010/main" val="6968697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712</TotalTime>
  <Words>681</Words>
  <Application>Microsoft Office PowerPoint</Application>
  <PresentationFormat>Widescreen</PresentationFormat>
  <Paragraphs>75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Bland</dc:creator>
  <cp:lastModifiedBy>Ben Darling</cp:lastModifiedBy>
  <cp:revision>725</cp:revision>
  <dcterms:created xsi:type="dcterms:W3CDTF">2020-11-22T13:12:44Z</dcterms:created>
  <dcterms:modified xsi:type="dcterms:W3CDTF">2023-03-01T14:47:00Z</dcterms:modified>
</cp:coreProperties>
</file>