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72" r:id="rId15"/>
    <p:sldId id="273" r:id="rId16"/>
    <p:sldId id="274" r:id="rId17"/>
    <p:sldId id="275"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8" d="100"/>
          <a:sy n="68" d="100"/>
        </p:scale>
        <p:origin x="81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F36DCF5-8A05-443E-826F-7167401526A4}" type="datetimeFigureOut">
              <a:rPr lang="en-GB" smtClean="0"/>
              <a:t>22/02/2021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79DD00F-B65C-45EB-9DCE-7DEC4E9F32A8}" type="slidenum">
              <a:rPr lang="en-GB" smtClean="0"/>
              <a:t>‹#›</a:t>
            </a:fld>
            <a:endParaRPr lang="en-GB"/>
          </a:p>
        </p:txBody>
      </p:sp>
    </p:spTree>
    <p:extLst>
      <p:ext uri="{BB962C8B-B14F-4D97-AF65-F5344CB8AC3E}">
        <p14:creationId xmlns:p14="http://schemas.microsoft.com/office/powerpoint/2010/main" val="25854540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spcBef>
                <a:spcPts val="0"/>
              </a:spcBef>
              <a:spcAft>
                <a:spcPts val="0"/>
              </a:spcAft>
              <a:buNone/>
            </a:pPr>
            <a:r>
              <a:rPr lang="en-GB" dirty="0"/>
              <a:t>If children have different atlases, ask them why they think the numbers may be slightly different or not exact?</a:t>
            </a:r>
          </a:p>
          <a:p>
            <a:pPr marL="0" lvl="0" indent="0" algn="l" rtl="0">
              <a:spcBef>
                <a:spcPts val="0"/>
              </a:spcBef>
              <a:spcAft>
                <a:spcPts val="0"/>
              </a:spcAft>
              <a:buNone/>
            </a:pPr>
            <a:r>
              <a:rPr lang="en-GB" dirty="0"/>
              <a:t>(Populations change over time, so it depends on when the book was made/ numbers may be rounded for simplicity)</a:t>
            </a:r>
          </a:p>
          <a:p>
            <a:pPr marL="0" lvl="0" indent="0" algn="l" rtl="0">
              <a:spcBef>
                <a:spcPts val="0"/>
              </a:spcBef>
              <a:spcAft>
                <a:spcPts val="0"/>
              </a:spcAft>
              <a:buNone/>
            </a:pPr>
            <a:r>
              <a:rPr lang="en-GB" dirty="0"/>
              <a:t>Write these facts in your books</a:t>
            </a:r>
          </a:p>
          <a:p>
            <a:endParaRPr lang="en-GB" dirty="0"/>
          </a:p>
        </p:txBody>
      </p:sp>
      <p:sp>
        <p:nvSpPr>
          <p:cNvPr id="4" name="Slide Number Placeholder 3"/>
          <p:cNvSpPr>
            <a:spLocks noGrp="1"/>
          </p:cNvSpPr>
          <p:nvPr>
            <p:ph type="sldNum" sz="quarter" idx="5"/>
          </p:nvPr>
        </p:nvSpPr>
        <p:spPr/>
        <p:txBody>
          <a:bodyPr/>
          <a:lstStyle/>
          <a:p>
            <a:fld id="{579DD00F-B65C-45EB-9DCE-7DEC4E9F32A8}" type="slidenum">
              <a:rPr lang="en-GB" smtClean="0"/>
              <a:t>5</a:t>
            </a:fld>
            <a:endParaRPr lang="en-GB"/>
          </a:p>
        </p:txBody>
      </p:sp>
    </p:spTree>
    <p:extLst>
      <p:ext uri="{BB962C8B-B14F-4D97-AF65-F5344CB8AC3E}">
        <p14:creationId xmlns:p14="http://schemas.microsoft.com/office/powerpoint/2010/main" val="8096029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g57bbd931ed_0_3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9" name="Google Shape;169;g57bbd931ed_0_3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g57bbd931ed_0_3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5" name="Google Shape;175;g57bbd931ed_0_3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Highlighted strong elements for marking</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g51246ee89d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1" name="Google Shape;181;g51246ee89d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292100" algn="l" rtl="0">
              <a:spcBef>
                <a:spcPts val="0"/>
              </a:spcBef>
              <a:spcAft>
                <a:spcPts val="0"/>
              </a:spcAft>
              <a:buSzPts val="1000"/>
              <a:buAutoNum type="arabicPeriod"/>
            </a:pPr>
            <a:r>
              <a:rPr lang="en" sz="1000" dirty="0"/>
              <a:t>Tokyo</a:t>
            </a:r>
            <a:endParaRPr sz="1000" dirty="0"/>
          </a:p>
          <a:p>
            <a:pPr marL="457200" lvl="0" indent="-292100" algn="l" rtl="0">
              <a:spcBef>
                <a:spcPts val="0"/>
              </a:spcBef>
              <a:spcAft>
                <a:spcPts val="0"/>
              </a:spcAft>
              <a:buSzPts val="1000"/>
              <a:buAutoNum type="arabicPeriod"/>
            </a:pPr>
            <a:r>
              <a:rPr lang="en" sz="1000" dirty="0"/>
              <a:t>Miyakojima, Japan</a:t>
            </a:r>
            <a:endParaRPr sz="1000" dirty="0"/>
          </a:p>
          <a:p>
            <a:pPr marL="457200" lvl="0" indent="-292100" algn="l" rtl="0">
              <a:lnSpc>
                <a:spcPct val="130000"/>
              </a:lnSpc>
              <a:spcBef>
                <a:spcPts val="0"/>
              </a:spcBef>
              <a:spcAft>
                <a:spcPts val="0"/>
              </a:spcAft>
              <a:buSzPts val="1000"/>
              <a:buAutoNum type="arabicPeriod"/>
            </a:pPr>
            <a:r>
              <a:rPr lang="en" sz="1000" dirty="0">
                <a:solidFill>
                  <a:schemeClr val="dk1"/>
                </a:solidFill>
                <a:latin typeface="Georgia"/>
                <a:ea typeface="Georgia"/>
                <a:cs typeface="Georgia"/>
                <a:sym typeface="Georgia"/>
              </a:rPr>
              <a:t>Aokigahara (sea of trees)</a:t>
            </a:r>
            <a:endParaRPr sz="1000" dirty="0">
              <a:solidFill>
                <a:schemeClr val="dk1"/>
              </a:solidFill>
              <a:latin typeface="Georgia"/>
              <a:ea typeface="Georgia"/>
              <a:cs typeface="Georgia"/>
              <a:sym typeface="Georgia"/>
            </a:endParaRPr>
          </a:p>
          <a:p>
            <a:pPr marL="457200" lvl="0" indent="-292100" algn="l" rtl="0">
              <a:lnSpc>
                <a:spcPct val="130000"/>
              </a:lnSpc>
              <a:spcBef>
                <a:spcPts val="0"/>
              </a:spcBef>
              <a:spcAft>
                <a:spcPts val="0"/>
              </a:spcAft>
              <a:buClr>
                <a:schemeClr val="dk1"/>
              </a:buClr>
              <a:buSzPts val="1000"/>
              <a:buFont typeface="Georgia"/>
              <a:buAutoNum type="arabicPeriod"/>
            </a:pPr>
            <a:r>
              <a:rPr lang="en" sz="1000" dirty="0">
                <a:solidFill>
                  <a:schemeClr val="dk1"/>
                </a:solidFill>
                <a:latin typeface="Georgia"/>
                <a:ea typeface="Georgia"/>
                <a:cs typeface="Georgia"/>
                <a:sym typeface="Georgia"/>
              </a:rPr>
              <a:t>Hakuba Valley</a:t>
            </a:r>
            <a:endParaRPr sz="1000" dirty="0">
              <a:solidFill>
                <a:schemeClr val="dk1"/>
              </a:solidFill>
              <a:latin typeface="Georgia"/>
              <a:ea typeface="Georgia"/>
              <a:cs typeface="Georgia"/>
              <a:sym typeface="Georgia"/>
            </a:endParaRPr>
          </a:p>
          <a:p>
            <a:pPr marL="457200" lvl="0" indent="0" algn="l" rtl="0">
              <a:spcBef>
                <a:spcPts val="600"/>
              </a:spcBef>
              <a:spcAft>
                <a:spcPts val="0"/>
              </a:spcAft>
              <a:buNone/>
            </a:pPr>
            <a:endParaRPr sz="1000" dirty="0"/>
          </a:p>
          <a:p>
            <a:pPr marL="457200" lvl="0" indent="0" algn="l" rtl="0">
              <a:spcBef>
                <a:spcPts val="0"/>
              </a:spcBef>
              <a:spcAft>
                <a:spcPts val="0"/>
              </a:spcAft>
              <a:buNone/>
            </a:pPr>
            <a:endParaRPr sz="1000" dirty="0">
              <a:solidFill>
                <a:srgbClr val="888888"/>
              </a:solidFill>
            </a:endParaRPr>
          </a:p>
          <a:p>
            <a:pPr marL="457200" lvl="0" indent="0" algn="l" rtl="0">
              <a:spcBef>
                <a:spcPts val="0"/>
              </a:spcBef>
              <a:spcAft>
                <a:spcPts val="0"/>
              </a:spcAft>
              <a:buNone/>
            </a:pPr>
            <a:endParaRPr sz="1000" dirty="0">
              <a:solidFill>
                <a:srgbClr val="888888"/>
              </a:solidFill>
              <a:highlight>
                <a:srgbClr val="222222"/>
              </a:highlight>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g51246ee89d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5" name="Google Shape;195;g51246ee89d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292100" algn="l" rtl="0">
              <a:spcBef>
                <a:spcPts val="0"/>
              </a:spcBef>
              <a:spcAft>
                <a:spcPts val="0"/>
              </a:spcAft>
              <a:buSzPts val="1000"/>
              <a:buAutoNum type="arabicPeriod"/>
            </a:pPr>
            <a:r>
              <a:rPr lang="en" sz="1000"/>
              <a:t>Tokyo</a:t>
            </a:r>
            <a:endParaRPr sz="1000"/>
          </a:p>
          <a:p>
            <a:pPr marL="457200" lvl="0" indent="-292100" algn="l" rtl="0">
              <a:spcBef>
                <a:spcPts val="0"/>
              </a:spcBef>
              <a:spcAft>
                <a:spcPts val="0"/>
              </a:spcAft>
              <a:buSzPts val="1000"/>
              <a:buAutoNum type="arabicPeriod"/>
            </a:pPr>
            <a:r>
              <a:rPr lang="en" sz="1000"/>
              <a:t>Miyakojima, Japan</a:t>
            </a:r>
            <a:endParaRPr sz="1000"/>
          </a:p>
          <a:p>
            <a:pPr marL="457200" lvl="0" indent="-292100" algn="l" rtl="0">
              <a:lnSpc>
                <a:spcPct val="130000"/>
              </a:lnSpc>
              <a:spcBef>
                <a:spcPts val="0"/>
              </a:spcBef>
              <a:spcAft>
                <a:spcPts val="0"/>
              </a:spcAft>
              <a:buSzPts val="1000"/>
              <a:buAutoNum type="arabicPeriod"/>
            </a:pPr>
            <a:r>
              <a:rPr lang="en" sz="1000">
                <a:solidFill>
                  <a:schemeClr val="dk1"/>
                </a:solidFill>
                <a:latin typeface="Georgia"/>
                <a:ea typeface="Georgia"/>
                <a:cs typeface="Georgia"/>
                <a:sym typeface="Georgia"/>
              </a:rPr>
              <a:t>Aokigahara (sea of trees)</a:t>
            </a:r>
            <a:endParaRPr sz="1000">
              <a:solidFill>
                <a:schemeClr val="dk1"/>
              </a:solidFill>
              <a:latin typeface="Georgia"/>
              <a:ea typeface="Georgia"/>
              <a:cs typeface="Georgia"/>
              <a:sym typeface="Georgia"/>
            </a:endParaRPr>
          </a:p>
          <a:p>
            <a:pPr marL="457200" lvl="0" indent="-292100" algn="l" rtl="0">
              <a:lnSpc>
                <a:spcPct val="130000"/>
              </a:lnSpc>
              <a:spcBef>
                <a:spcPts val="0"/>
              </a:spcBef>
              <a:spcAft>
                <a:spcPts val="0"/>
              </a:spcAft>
              <a:buClr>
                <a:schemeClr val="dk1"/>
              </a:buClr>
              <a:buSzPts val="1000"/>
              <a:buFont typeface="Georgia"/>
              <a:buAutoNum type="arabicPeriod"/>
            </a:pPr>
            <a:r>
              <a:rPr lang="en" sz="1000">
                <a:solidFill>
                  <a:schemeClr val="dk1"/>
                </a:solidFill>
                <a:latin typeface="Georgia"/>
                <a:ea typeface="Georgia"/>
                <a:cs typeface="Georgia"/>
                <a:sym typeface="Georgia"/>
              </a:rPr>
              <a:t>Hakuba Valley</a:t>
            </a:r>
            <a:endParaRPr sz="1000">
              <a:solidFill>
                <a:schemeClr val="dk1"/>
              </a:solidFill>
              <a:latin typeface="Georgia"/>
              <a:ea typeface="Georgia"/>
              <a:cs typeface="Georgia"/>
              <a:sym typeface="Georgia"/>
            </a:endParaRPr>
          </a:p>
          <a:p>
            <a:pPr marL="457200" lvl="0" indent="0" algn="l" rtl="0">
              <a:spcBef>
                <a:spcPts val="600"/>
              </a:spcBef>
              <a:spcAft>
                <a:spcPts val="0"/>
              </a:spcAft>
              <a:buNone/>
            </a:pPr>
            <a:endParaRPr sz="1000"/>
          </a:p>
          <a:p>
            <a:pPr marL="457200" lvl="0" indent="0" algn="l" rtl="0">
              <a:spcBef>
                <a:spcPts val="0"/>
              </a:spcBef>
              <a:spcAft>
                <a:spcPts val="0"/>
              </a:spcAft>
              <a:buNone/>
            </a:pPr>
            <a:endParaRPr sz="1000">
              <a:solidFill>
                <a:srgbClr val="888888"/>
              </a:solidFill>
            </a:endParaRPr>
          </a:p>
          <a:p>
            <a:pPr marL="457200" lvl="0" indent="0" algn="l" rtl="0">
              <a:spcBef>
                <a:spcPts val="0"/>
              </a:spcBef>
              <a:spcAft>
                <a:spcPts val="0"/>
              </a:spcAft>
              <a:buNone/>
            </a:pPr>
            <a:endParaRPr sz="1000">
              <a:solidFill>
                <a:srgbClr val="888888"/>
              </a:solidFill>
              <a:highlight>
                <a:srgbClr val="222222"/>
              </a:highlight>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45E74F-E5AB-4734-A077-FED4912F8E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70D71CB-CE22-4534-8F23-89DFCA3623E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5F527BA-DDF0-498C-9012-7B0B050A168E}"/>
              </a:ext>
            </a:extLst>
          </p:cNvPr>
          <p:cNvSpPr>
            <a:spLocks noGrp="1"/>
          </p:cNvSpPr>
          <p:nvPr>
            <p:ph type="dt" sz="half" idx="10"/>
          </p:nvPr>
        </p:nvSpPr>
        <p:spPr/>
        <p:txBody>
          <a:bodyPr/>
          <a:lstStyle/>
          <a:p>
            <a:fld id="{DA8550F3-FC11-4F3F-8EEA-76814C81BEFE}" type="datetimeFigureOut">
              <a:rPr lang="en-GB" smtClean="0"/>
              <a:t>22/02/2021</a:t>
            </a:fld>
            <a:endParaRPr lang="en-GB"/>
          </a:p>
        </p:txBody>
      </p:sp>
      <p:sp>
        <p:nvSpPr>
          <p:cNvPr id="5" name="Footer Placeholder 4">
            <a:extLst>
              <a:ext uri="{FF2B5EF4-FFF2-40B4-BE49-F238E27FC236}">
                <a16:creationId xmlns:a16="http://schemas.microsoft.com/office/drawing/2014/main" id="{37C14D04-413E-45CB-A5ED-16CD231A8BC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FEAE92D-EB71-4396-92A1-BFD15B926889}"/>
              </a:ext>
            </a:extLst>
          </p:cNvPr>
          <p:cNvSpPr>
            <a:spLocks noGrp="1"/>
          </p:cNvSpPr>
          <p:nvPr>
            <p:ph type="sldNum" sz="quarter" idx="12"/>
          </p:nvPr>
        </p:nvSpPr>
        <p:spPr/>
        <p:txBody>
          <a:bodyPr/>
          <a:lstStyle/>
          <a:p>
            <a:fld id="{60B18068-8A3D-46A4-83EA-567FBB2BDE33}" type="slidenum">
              <a:rPr lang="en-GB" smtClean="0"/>
              <a:t>‹#›</a:t>
            </a:fld>
            <a:endParaRPr lang="en-GB"/>
          </a:p>
        </p:txBody>
      </p:sp>
    </p:spTree>
    <p:extLst>
      <p:ext uri="{BB962C8B-B14F-4D97-AF65-F5344CB8AC3E}">
        <p14:creationId xmlns:p14="http://schemas.microsoft.com/office/powerpoint/2010/main" val="5575274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20BACF-BBAF-4289-BD54-66C53907A38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F8B9A55-206E-42A4-939B-C87CE38AC5D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1DB4E51-181C-458A-8934-B91C5F784235}"/>
              </a:ext>
            </a:extLst>
          </p:cNvPr>
          <p:cNvSpPr>
            <a:spLocks noGrp="1"/>
          </p:cNvSpPr>
          <p:nvPr>
            <p:ph type="dt" sz="half" idx="10"/>
          </p:nvPr>
        </p:nvSpPr>
        <p:spPr/>
        <p:txBody>
          <a:bodyPr/>
          <a:lstStyle/>
          <a:p>
            <a:fld id="{DA8550F3-FC11-4F3F-8EEA-76814C81BEFE}" type="datetimeFigureOut">
              <a:rPr lang="en-GB" smtClean="0"/>
              <a:t>22/02/2021</a:t>
            </a:fld>
            <a:endParaRPr lang="en-GB"/>
          </a:p>
        </p:txBody>
      </p:sp>
      <p:sp>
        <p:nvSpPr>
          <p:cNvPr id="5" name="Footer Placeholder 4">
            <a:extLst>
              <a:ext uri="{FF2B5EF4-FFF2-40B4-BE49-F238E27FC236}">
                <a16:creationId xmlns:a16="http://schemas.microsoft.com/office/drawing/2014/main" id="{C65412D8-B327-4006-8742-D6C3700A92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3542D4-0FF3-48C7-9E63-078CDF0B62C2}"/>
              </a:ext>
            </a:extLst>
          </p:cNvPr>
          <p:cNvSpPr>
            <a:spLocks noGrp="1"/>
          </p:cNvSpPr>
          <p:nvPr>
            <p:ph type="sldNum" sz="quarter" idx="12"/>
          </p:nvPr>
        </p:nvSpPr>
        <p:spPr/>
        <p:txBody>
          <a:bodyPr/>
          <a:lstStyle/>
          <a:p>
            <a:fld id="{60B18068-8A3D-46A4-83EA-567FBB2BDE33}" type="slidenum">
              <a:rPr lang="en-GB" smtClean="0"/>
              <a:t>‹#›</a:t>
            </a:fld>
            <a:endParaRPr lang="en-GB"/>
          </a:p>
        </p:txBody>
      </p:sp>
    </p:spTree>
    <p:extLst>
      <p:ext uri="{BB962C8B-B14F-4D97-AF65-F5344CB8AC3E}">
        <p14:creationId xmlns:p14="http://schemas.microsoft.com/office/powerpoint/2010/main" val="34930308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F1EBE5-893A-4188-A30E-92D1351B649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B97D88D-D52F-43DF-B207-271EF290F02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E4BB5E7-2C4D-4CB0-AB28-7A68978744F7}"/>
              </a:ext>
            </a:extLst>
          </p:cNvPr>
          <p:cNvSpPr>
            <a:spLocks noGrp="1"/>
          </p:cNvSpPr>
          <p:nvPr>
            <p:ph type="dt" sz="half" idx="10"/>
          </p:nvPr>
        </p:nvSpPr>
        <p:spPr/>
        <p:txBody>
          <a:bodyPr/>
          <a:lstStyle/>
          <a:p>
            <a:fld id="{DA8550F3-FC11-4F3F-8EEA-76814C81BEFE}" type="datetimeFigureOut">
              <a:rPr lang="en-GB" smtClean="0"/>
              <a:t>22/02/2021</a:t>
            </a:fld>
            <a:endParaRPr lang="en-GB"/>
          </a:p>
        </p:txBody>
      </p:sp>
      <p:sp>
        <p:nvSpPr>
          <p:cNvPr id="5" name="Footer Placeholder 4">
            <a:extLst>
              <a:ext uri="{FF2B5EF4-FFF2-40B4-BE49-F238E27FC236}">
                <a16:creationId xmlns:a16="http://schemas.microsoft.com/office/drawing/2014/main" id="{31884E01-0D98-4B74-B056-DC27189D5A2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44E45D4-7DB4-412E-92BD-76324741C30B}"/>
              </a:ext>
            </a:extLst>
          </p:cNvPr>
          <p:cNvSpPr>
            <a:spLocks noGrp="1"/>
          </p:cNvSpPr>
          <p:nvPr>
            <p:ph type="sldNum" sz="quarter" idx="12"/>
          </p:nvPr>
        </p:nvSpPr>
        <p:spPr/>
        <p:txBody>
          <a:bodyPr/>
          <a:lstStyle/>
          <a:p>
            <a:fld id="{60B18068-8A3D-46A4-83EA-567FBB2BDE33}" type="slidenum">
              <a:rPr lang="en-GB" smtClean="0"/>
              <a:t>‹#›</a:t>
            </a:fld>
            <a:endParaRPr lang="en-GB"/>
          </a:p>
        </p:txBody>
      </p:sp>
    </p:spTree>
    <p:extLst>
      <p:ext uri="{BB962C8B-B14F-4D97-AF65-F5344CB8AC3E}">
        <p14:creationId xmlns:p14="http://schemas.microsoft.com/office/powerpoint/2010/main" val="15716642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66AC18-7D01-4D83-9836-B519434F980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A771312-625B-4379-B90A-28D69E093AF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2C0481D-E3C3-466F-A848-30467A5652A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B9254E1-70BC-4273-9997-098C5F926E03}"/>
              </a:ext>
            </a:extLst>
          </p:cNvPr>
          <p:cNvSpPr>
            <a:spLocks noGrp="1"/>
          </p:cNvSpPr>
          <p:nvPr>
            <p:ph type="dt" sz="half" idx="10"/>
          </p:nvPr>
        </p:nvSpPr>
        <p:spPr/>
        <p:txBody>
          <a:bodyPr/>
          <a:lstStyle/>
          <a:p>
            <a:fld id="{DA8550F3-FC11-4F3F-8EEA-76814C81BEFE}" type="datetimeFigureOut">
              <a:rPr lang="en-GB" smtClean="0"/>
              <a:t>22/02/2021</a:t>
            </a:fld>
            <a:endParaRPr lang="en-GB"/>
          </a:p>
        </p:txBody>
      </p:sp>
      <p:sp>
        <p:nvSpPr>
          <p:cNvPr id="6" name="Footer Placeholder 5">
            <a:extLst>
              <a:ext uri="{FF2B5EF4-FFF2-40B4-BE49-F238E27FC236}">
                <a16:creationId xmlns:a16="http://schemas.microsoft.com/office/drawing/2014/main" id="{3079617C-01AB-48D2-A420-C56CA434736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ADA4184-8FFE-4738-9BEF-C11A7950A56F}"/>
              </a:ext>
            </a:extLst>
          </p:cNvPr>
          <p:cNvSpPr>
            <a:spLocks noGrp="1"/>
          </p:cNvSpPr>
          <p:nvPr>
            <p:ph type="sldNum" sz="quarter" idx="12"/>
          </p:nvPr>
        </p:nvSpPr>
        <p:spPr/>
        <p:txBody>
          <a:bodyPr/>
          <a:lstStyle/>
          <a:p>
            <a:fld id="{60B18068-8A3D-46A4-83EA-567FBB2BDE33}" type="slidenum">
              <a:rPr lang="en-GB" smtClean="0"/>
              <a:t>‹#›</a:t>
            </a:fld>
            <a:endParaRPr lang="en-GB"/>
          </a:p>
        </p:txBody>
      </p:sp>
    </p:spTree>
    <p:extLst>
      <p:ext uri="{BB962C8B-B14F-4D97-AF65-F5344CB8AC3E}">
        <p14:creationId xmlns:p14="http://schemas.microsoft.com/office/powerpoint/2010/main" val="17380477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869A1-1D35-4B26-B88D-D8ED7B06386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A9CB395-FF63-4B8B-B5F3-0864A2A3533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938FE17-63C2-42C4-81B7-4BD509A9A85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6526CC2-5128-4995-BDDC-5D714C21B7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E8A1062-C60E-4ACC-81A8-1BC64F04BCF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F007A38-3E2B-4944-A9D2-D2A5D387BF91}"/>
              </a:ext>
            </a:extLst>
          </p:cNvPr>
          <p:cNvSpPr>
            <a:spLocks noGrp="1"/>
          </p:cNvSpPr>
          <p:nvPr>
            <p:ph type="dt" sz="half" idx="10"/>
          </p:nvPr>
        </p:nvSpPr>
        <p:spPr/>
        <p:txBody>
          <a:bodyPr/>
          <a:lstStyle/>
          <a:p>
            <a:fld id="{DA8550F3-FC11-4F3F-8EEA-76814C81BEFE}" type="datetimeFigureOut">
              <a:rPr lang="en-GB" smtClean="0"/>
              <a:t>22/02/2021</a:t>
            </a:fld>
            <a:endParaRPr lang="en-GB"/>
          </a:p>
        </p:txBody>
      </p:sp>
      <p:sp>
        <p:nvSpPr>
          <p:cNvPr id="8" name="Footer Placeholder 7">
            <a:extLst>
              <a:ext uri="{FF2B5EF4-FFF2-40B4-BE49-F238E27FC236}">
                <a16:creationId xmlns:a16="http://schemas.microsoft.com/office/drawing/2014/main" id="{6C859118-AB43-49CB-9F01-E1A04E7CFF7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826A8F3-AB5A-434B-8D5C-E26DDCBAA8E1}"/>
              </a:ext>
            </a:extLst>
          </p:cNvPr>
          <p:cNvSpPr>
            <a:spLocks noGrp="1"/>
          </p:cNvSpPr>
          <p:nvPr>
            <p:ph type="sldNum" sz="quarter" idx="12"/>
          </p:nvPr>
        </p:nvSpPr>
        <p:spPr/>
        <p:txBody>
          <a:bodyPr/>
          <a:lstStyle/>
          <a:p>
            <a:fld id="{60B18068-8A3D-46A4-83EA-567FBB2BDE33}" type="slidenum">
              <a:rPr lang="en-GB" smtClean="0"/>
              <a:t>‹#›</a:t>
            </a:fld>
            <a:endParaRPr lang="en-GB"/>
          </a:p>
        </p:txBody>
      </p:sp>
    </p:spTree>
    <p:extLst>
      <p:ext uri="{BB962C8B-B14F-4D97-AF65-F5344CB8AC3E}">
        <p14:creationId xmlns:p14="http://schemas.microsoft.com/office/powerpoint/2010/main" val="4829395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9C71FF-E158-4941-9C4C-BDBEE841723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83060CE-6763-4861-AE48-0D915C37A7F0}"/>
              </a:ext>
            </a:extLst>
          </p:cNvPr>
          <p:cNvSpPr>
            <a:spLocks noGrp="1"/>
          </p:cNvSpPr>
          <p:nvPr>
            <p:ph type="dt" sz="half" idx="10"/>
          </p:nvPr>
        </p:nvSpPr>
        <p:spPr/>
        <p:txBody>
          <a:bodyPr/>
          <a:lstStyle/>
          <a:p>
            <a:fld id="{DA8550F3-FC11-4F3F-8EEA-76814C81BEFE}" type="datetimeFigureOut">
              <a:rPr lang="en-GB" smtClean="0"/>
              <a:t>22/02/2021</a:t>
            </a:fld>
            <a:endParaRPr lang="en-GB"/>
          </a:p>
        </p:txBody>
      </p:sp>
      <p:sp>
        <p:nvSpPr>
          <p:cNvPr id="4" name="Footer Placeholder 3">
            <a:extLst>
              <a:ext uri="{FF2B5EF4-FFF2-40B4-BE49-F238E27FC236}">
                <a16:creationId xmlns:a16="http://schemas.microsoft.com/office/drawing/2014/main" id="{57B51A68-7B26-4292-9D0D-605C980E5CE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F3AF5BD-AD3F-4561-891F-4F2D609CD7FB}"/>
              </a:ext>
            </a:extLst>
          </p:cNvPr>
          <p:cNvSpPr>
            <a:spLocks noGrp="1"/>
          </p:cNvSpPr>
          <p:nvPr>
            <p:ph type="sldNum" sz="quarter" idx="12"/>
          </p:nvPr>
        </p:nvSpPr>
        <p:spPr/>
        <p:txBody>
          <a:bodyPr/>
          <a:lstStyle/>
          <a:p>
            <a:fld id="{60B18068-8A3D-46A4-83EA-567FBB2BDE33}" type="slidenum">
              <a:rPr lang="en-GB" smtClean="0"/>
              <a:t>‹#›</a:t>
            </a:fld>
            <a:endParaRPr lang="en-GB"/>
          </a:p>
        </p:txBody>
      </p:sp>
    </p:spTree>
    <p:extLst>
      <p:ext uri="{BB962C8B-B14F-4D97-AF65-F5344CB8AC3E}">
        <p14:creationId xmlns:p14="http://schemas.microsoft.com/office/powerpoint/2010/main" val="32925557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7667A8F-26ED-4454-9B51-F0BE93BB238F}"/>
              </a:ext>
            </a:extLst>
          </p:cNvPr>
          <p:cNvSpPr>
            <a:spLocks noGrp="1"/>
          </p:cNvSpPr>
          <p:nvPr>
            <p:ph type="dt" sz="half" idx="10"/>
          </p:nvPr>
        </p:nvSpPr>
        <p:spPr/>
        <p:txBody>
          <a:bodyPr/>
          <a:lstStyle/>
          <a:p>
            <a:fld id="{DA8550F3-FC11-4F3F-8EEA-76814C81BEFE}" type="datetimeFigureOut">
              <a:rPr lang="en-GB" smtClean="0"/>
              <a:t>22/02/2021</a:t>
            </a:fld>
            <a:endParaRPr lang="en-GB"/>
          </a:p>
        </p:txBody>
      </p:sp>
      <p:sp>
        <p:nvSpPr>
          <p:cNvPr id="3" name="Footer Placeholder 2">
            <a:extLst>
              <a:ext uri="{FF2B5EF4-FFF2-40B4-BE49-F238E27FC236}">
                <a16:creationId xmlns:a16="http://schemas.microsoft.com/office/drawing/2014/main" id="{13ED4884-036F-4671-8872-0618DF390F6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6F73695-0303-4BBD-A29E-92D7DAD39084}"/>
              </a:ext>
            </a:extLst>
          </p:cNvPr>
          <p:cNvSpPr>
            <a:spLocks noGrp="1"/>
          </p:cNvSpPr>
          <p:nvPr>
            <p:ph type="sldNum" sz="quarter" idx="12"/>
          </p:nvPr>
        </p:nvSpPr>
        <p:spPr/>
        <p:txBody>
          <a:bodyPr/>
          <a:lstStyle/>
          <a:p>
            <a:fld id="{60B18068-8A3D-46A4-83EA-567FBB2BDE33}" type="slidenum">
              <a:rPr lang="en-GB" smtClean="0"/>
              <a:t>‹#›</a:t>
            </a:fld>
            <a:endParaRPr lang="en-GB"/>
          </a:p>
        </p:txBody>
      </p:sp>
    </p:spTree>
    <p:extLst>
      <p:ext uri="{BB962C8B-B14F-4D97-AF65-F5344CB8AC3E}">
        <p14:creationId xmlns:p14="http://schemas.microsoft.com/office/powerpoint/2010/main" val="5942729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3D0D5-92EE-41A3-8565-3318ACD2DA5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7EEB3F0-F2CC-4E90-9370-22C5D5FD47F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586E506-26A3-4D32-A2E2-7551CAD981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417E2DB-D8C4-4796-A3DA-1A9FCB102593}"/>
              </a:ext>
            </a:extLst>
          </p:cNvPr>
          <p:cNvSpPr>
            <a:spLocks noGrp="1"/>
          </p:cNvSpPr>
          <p:nvPr>
            <p:ph type="dt" sz="half" idx="10"/>
          </p:nvPr>
        </p:nvSpPr>
        <p:spPr/>
        <p:txBody>
          <a:bodyPr/>
          <a:lstStyle/>
          <a:p>
            <a:fld id="{DA8550F3-FC11-4F3F-8EEA-76814C81BEFE}" type="datetimeFigureOut">
              <a:rPr lang="en-GB" smtClean="0"/>
              <a:t>22/02/2021</a:t>
            </a:fld>
            <a:endParaRPr lang="en-GB"/>
          </a:p>
        </p:txBody>
      </p:sp>
      <p:sp>
        <p:nvSpPr>
          <p:cNvPr id="6" name="Footer Placeholder 5">
            <a:extLst>
              <a:ext uri="{FF2B5EF4-FFF2-40B4-BE49-F238E27FC236}">
                <a16:creationId xmlns:a16="http://schemas.microsoft.com/office/drawing/2014/main" id="{DEB87F24-7FC4-4F51-8779-82340F53182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82CB2E-2497-4703-AF70-52D7792E9BE5}"/>
              </a:ext>
            </a:extLst>
          </p:cNvPr>
          <p:cNvSpPr>
            <a:spLocks noGrp="1"/>
          </p:cNvSpPr>
          <p:nvPr>
            <p:ph type="sldNum" sz="quarter" idx="12"/>
          </p:nvPr>
        </p:nvSpPr>
        <p:spPr/>
        <p:txBody>
          <a:bodyPr/>
          <a:lstStyle/>
          <a:p>
            <a:fld id="{60B18068-8A3D-46A4-83EA-567FBB2BDE33}" type="slidenum">
              <a:rPr lang="en-GB" smtClean="0"/>
              <a:t>‹#›</a:t>
            </a:fld>
            <a:endParaRPr lang="en-GB"/>
          </a:p>
        </p:txBody>
      </p:sp>
    </p:spTree>
    <p:extLst>
      <p:ext uri="{BB962C8B-B14F-4D97-AF65-F5344CB8AC3E}">
        <p14:creationId xmlns:p14="http://schemas.microsoft.com/office/powerpoint/2010/main" val="36703862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B8BCE-CEBC-438C-B25C-CDBD632E709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9AF0188-54AF-49AC-B3F5-FD6B966E464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B2653DE-5168-4A4C-BFC8-DA6BEDEB6B8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B6A20D-6DC7-4DFF-BF7E-D62E3D145750}"/>
              </a:ext>
            </a:extLst>
          </p:cNvPr>
          <p:cNvSpPr>
            <a:spLocks noGrp="1"/>
          </p:cNvSpPr>
          <p:nvPr>
            <p:ph type="dt" sz="half" idx="10"/>
          </p:nvPr>
        </p:nvSpPr>
        <p:spPr/>
        <p:txBody>
          <a:bodyPr/>
          <a:lstStyle/>
          <a:p>
            <a:fld id="{DA8550F3-FC11-4F3F-8EEA-76814C81BEFE}" type="datetimeFigureOut">
              <a:rPr lang="en-GB" smtClean="0"/>
              <a:t>22/02/2021</a:t>
            </a:fld>
            <a:endParaRPr lang="en-GB"/>
          </a:p>
        </p:txBody>
      </p:sp>
      <p:sp>
        <p:nvSpPr>
          <p:cNvPr id="6" name="Footer Placeholder 5">
            <a:extLst>
              <a:ext uri="{FF2B5EF4-FFF2-40B4-BE49-F238E27FC236}">
                <a16:creationId xmlns:a16="http://schemas.microsoft.com/office/drawing/2014/main" id="{0A25AD84-27EF-4F0D-BB9A-3A6472D3F1E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3CB8038-43EE-4E2B-B55B-0725419E55C9}"/>
              </a:ext>
            </a:extLst>
          </p:cNvPr>
          <p:cNvSpPr>
            <a:spLocks noGrp="1"/>
          </p:cNvSpPr>
          <p:nvPr>
            <p:ph type="sldNum" sz="quarter" idx="12"/>
          </p:nvPr>
        </p:nvSpPr>
        <p:spPr/>
        <p:txBody>
          <a:bodyPr/>
          <a:lstStyle/>
          <a:p>
            <a:fld id="{60B18068-8A3D-46A4-83EA-567FBB2BDE33}" type="slidenum">
              <a:rPr lang="en-GB" smtClean="0"/>
              <a:t>‹#›</a:t>
            </a:fld>
            <a:endParaRPr lang="en-GB"/>
          </a:p>
        </p:txBody>
      </p:sp>
    </p:spTree>
    <p:extLst>
      <p:ext uri="{BB962C8B-B14F-4D97-AF65-F5344CB8AC3E}">
        <p14:creationId xmlns:p14="http://schemas.microsoft.com/office/powerpoint/2010/main" val="32520841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CC5C10-B6C2-4B50-8E2C-7530D20279B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21FFFD4-409D-45C1-AC32-5F8E2900974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B29F7AC-9169-42D8-B9DD-728AF254D235}"/>
              </a:ext>
            </a:extLst>
          </p:cNvPr>
          <p:cNvSpPr>
            <a:spLocks noGrp="1"/>
          </p:cNvSpPr>
          <p:nvPr>
            <p:ph type="dt" sz="half" idx="10"/>
          </p:nvPr>
        </p:nvSpPr>
        <p:spPr/>
        <p:txBody>
          <a:bodyPr/>
          <a:lstStyle/>
          <a:p>
            <a:fld id="{DA8550F3-FC11-4F3F-8EEA-76814C81BEFE}" type="datetimeFigureOut">
              <a:rPr lang="en-GB" smtClean="0"/>
              <a:t>22/02/2021</a:t>
            </a:fld>
            <a:endParaRPr lang="en-GB"/>
          </a:p>
        </p:txBody>
      </p:sp>
      <p:sp>
        <p:nvSpPr>
          <p:cNvPr id="5" name="Footer Placeholder 4">
            <a:extLst>
              <a:ext uri="{FF2B5EF4-FFF2-40B4-BE49-F238E27FC236}">
                <a16:creationId xmlns:a16="http://schemas.microsoft.com/office/drawing/2014/main" id="{69070FC5-25A9-488B-AD79-B2F72A5CAE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E86525F-0EBC-4982-A2CC-33BBDACB9A00}"/>
              </a:ext>
            </a:extLst>
          </p:cNvPr>
          <p:cNvSpPr>
            <a:spLocks noGrp="1"/>
          </p:cNvSpPr>
          <p:nvPr>
            <p:ph type="sldNum" sz="quarter" idx="12"/>
          </p:nvPr>
        </p:nvSpPr>
        <p:spPr/>
        <p:txBody>
          <a:bodyPr/>
          <a:lstStyle/>
          <a:p>
            <a:fld id="{60B18068-8A3D-46A4-83EA-567FBB2BDE33}" type="slidenum">
              <a:rPr lang="en-GB" smtClean="0"/>
              <a:t>‹#›</a:t>
            </a:fld>
            <a:endParaRPr lang="en-GB"/>
          </a:p>
        </p:txBody>
      </p:sp>
    </p:spTree>
    <p:extLst>
      <p:ext uri="{BB962C8B-B14F-4D97-AF65-F5344CB8AC3E}">
        <p14:creationId xmlns:p14="http://schemas.microsoft.com/office/powerpoint/2010/main" val="26245570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9FA5C2-7B26-4F47-A828-506823770AA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A717F57-58C2-48D7-80A2-CA7BA60327C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47DCC17-05CE-4141-9F67-0880F52ECB25}"/>
              </a:ext>
            </a:extLst>
          </p:cNvPr>
          <p:cNvSpPr>
            <a:spLocks noGrp="1"/>
          </p:cNvSpPr>
          <p:nvPr>
            <p:ph type="dt" sz="half" idx="10"/>
          </p:nvPr>
        </p:nvSpPr>
        <p:spPr/>
        <p:txBody>
          <a:bodyPr/>
          <a:lstStyle/>
          <a:p>
            <a:fld id="{DA8550F3-FC11-4F3F-8EEA-76814C81BEFE}" type="datetimeFigureOut">
              <a:rPr lang="en-GB" smtClean="0"/>
              <a:t>22/02/2021</a:t>
            </a:fld>
            <a:endParaRPr lang="en-GB"/>
          </a:p>
        </p:txBody>
      </p:sp>
      <p:sp>
        <p:nvSpPr>
          <p:cNvPr id="5" name="Footer Placeholder 4">
            <a:extLst>
              <a:ext uri="{FF2B5EF4-FFF2-40B4-BE49-F238E27FC236}">
                <a16:creationId xmlns:a16="http://schemas.microsoft.com/office/drawing/2014/main" id="{FCDBDC5B-F650-4448-871E-3DCECD61633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13D407F-D6F3-44CE-86F6-244F277E7FBD}"/>
              </a:ext>
            </a:extLst>
          </p:cNvPr>
          <p:cNvSpPr>
            <a:spLocks noGrp="1"/>
          </p:cNvSpPr>
          <p:nvPr>
            <p:ph type="sldNum" sz="quarter" idx="12"/>
          </p:nvPr>
        </p:nvSpPr>
        <p:spPr/>
        <p:txBody>
          <a:bodyPr/>
          <a:lstStyle/>
          <a:p>
            <a:fld id="{60B18068-8A3D-46A4-83EA-567FBB2BDE33}" type="slidenum">
              <a:rPr lang="en-GB" smtClean="0"/>
              <a:t>‹#›</a:t>
            </a:fld>
            <a:endParaRPr lang="en-GB"/>
          </a:p>
        </p:txBody>
      </p:sp>
    </p:spTree>
    <p:extLst>
      <p:ext uri="{BB962C8B-B14F-4D97-AF65-F5344CB8AC3E}">
        <p14:creationId xmlns:p14="http://schemas.microsoft.com/office/powerpoint/2010/main" val="5526365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93C595-8C01-4FC3-BD5E-07D9F1CB970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0008481-F163-4F4A-927B-8B17E840E87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67D780-A32C-4D83-BA1E-C9A188AA200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8550F3-FC11-4F3F-8EEA-76814C81BEFE}" type="datetimeFigureOut">
              <a:rPr lang="en-GB" smtClean="0"/>
              <a:t>22/02/2021</a:t>
            </a:fld>
            <a:endParaRPr lang="en-GB"/>
          </a:p>
        </p:txBody>
      </p:sp>
      <p:sp>
        <p:nvSpPr>
          <p:cNvPr id="5" name="Footer Placeholder 4">
            <a:extLst>
              <a:ext uri="{FF2B5EF4-FFF2-40B4-BE49-F238E27FC236}">
                <a16:creationId xmlns:a16="http://schemas.microsoft.com/office/drawing/2014/main" id="{40DC1F48-F024-4E22-B9E3-7F3B9CA82F2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2D39F3B-FA86-42E2-8001-0E298C59F5A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B18068-8A3D-46A4-83EA-567FBB2BDE33}" type="slidenum">
              <a:rPr lang="en-GB" smtClean="0"/>
              <a:t>‹#›</a:t>
            </a:fld>
            <a:endParaRPr lang="en-GB"/>
          </a:p>
        </p:txBody>
      </p:sp>
    </p:spTree>
    <p:extLst>
      <p:ext uri="{BB962C8B-B14F-4D97-AF65-F5344CB8AC3E}">
        <p14:creationId xmlns:p14="http://schemas.microsoft.com/office/powerpoint/2010/main" val="3254578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Ob7UhHBI7Oc" TargetMode="External"/><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Ob7UhHBI7Oc" TargetMode="External"/><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hyperlink" Target="https://www.youtube.com/watch?v=Ob7UhHBI7Oc"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ww.youtube.com/watch?v=Ob7UhHBI7Oc"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maps.unomaha.edu/Peterson/geog1000/MapLinks/Japan.htm" TargetMode="External"/><Relationship Id="rId2" Type="http://schemas.openxmlformats.org/officeDocument/2006/relationships/hyperlink" Target="https://www.worldofmaps.net/typo3temp/images/topographie-japan.jpg"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youtube.com/watch?v=Ob7UhHBI7Oc" TargetMode="External"/><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59"/>
        <p:cNvGrpSpPr/>
        <p:nvPr/>
      </p:nvGrpSpPr>
      <p:grpSpPr>
        <a:xfrm>
          <a:off x="0" y="0"/>
          <a:ext cx="0" cy="0"/>
          <a:chOff x="0" y="0"/>
          <a:chExt cx="0" cy="0"/>
        </a:xfrm>
      </p:grpSpPr>
      <p:sp useBgFill="1">
        <p:nvSpPr>
          <p:cNvPr id="67" name="Rectangle 66">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0" name="Google Shape;60;p14"/>
          <p:cNvPicPr preferRelativeResize="0"/>
          <p:nvPr/>
        </p:nvPicPr>
        <p:blipFill rotWithShape="1">
          <a:blip r:embed="rId3"/>
          <a:srcRect t="108" r="-1" b="-1"/>
          <a:stretch/>
        </p:blipFill>
        <p:spPr>
          <a:xfrm>
            <a:off x="-3047" y="10"/>
            <a:ext cx="12191999" cy="6857990"/>
          </a:xfrm>
          <a:prstGeom prst="rect">
            <a:avLst/>
          </a:prstGeom>
          <a:noFill/>
        </p:spPr>
      </p:pic>
      <p:sp>
        <p:nvSpPr>
          <p:cNvPr id="75" name="Rectangle 68">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Google Shape;62;p14"/>
          <p:cNvSpPr txBox="1">
            <a:spLocks noGrp="1"/>
          </p:cNvSpPr>
          <p:nvPr>
            <p:ph type="ctrTitle"/>
          </p:nvPr>
        </p:nvSpPr>
        <p:spPr>
          <a:xfrm>
            <a:off x="1097280" y="325550"/>
            <a:ext cx="10058400" cy="3574778"/>
          </a:xfrm>
          <a:prstGeom prst="rect">
            <a:avLst/>
          </a:prstGeom>
          <a:effectLst>
            <a:outerShdw blurRad="50800" dist="38100" dir="2700000" algn="tl" rotWithShape="0">
              <a:prstClr val="black">
                <a:alpha val="40000"/>
              </a:prstClr>
            </a:outerShdw>
          </a:effectLst>
        </p:spPr>
        <p:txBody>
          <a:bodyPr spcFirstLastPara="1" vert="horz" lIns="121900" tIns="121900" rIns="121900" bIns="121900" rtlCol="0" anchorCtr="0">
            <a:normAutofit/>
          </a:bodyPr>
          <a:lstStyle/>
          <a:p>
            <a:pPr>
              <a:spcBef>
                <a:spcPts val="0"/>
              </a:spcBef>
            </a:pPr>
            <a:r>
              <a:rPr lang="en-GB" sz="5200">
                <a:solidFill>
                  <a:srgbClr val="FFFFFF"/>
                </a:solidFill>
              </a:rPr>
              <a:t>JAPAN</a:t>
            </a:r>
          </a:p>
        </p:txBody>
      </p:sp>
      <p:sp>
        <p:nvSpPr>
          <p:cNvPr id="61" name="Google Shape;61;p14"/>
          <p:cNvSpPr txBox="1">
            <a:spLocks noGrp="1"/>
          </p:cNvSpPr>
          <p:nvPr>
            <p:ph type="subTitle" idx="1"/>
          </p:nvPr>
        </p:nvSpPr>
        <p:spPr>
          <a:xfrm>
            <a:off x="1100051" y="4072043"/>
            <a:ext cx="10058400" cy="1282707"/>
          </a:xfrm>
          <a:prstGeom prst="rect">
            <a:avLst/>
          </a:prstGeom>
          <a:effectLst>
            <a:outerShdw blurRad="50800" dist="38100" dir="2700000" algn="tl" rotWithShape="0">
              <a:prstClr val="black">
                <a:alpha val="40000"/>
              </a:prstClr>
            </a:outerShdw>
          </a:effectLst>
        </p:spPr>
        <p:txBody>
          <a:bodyPr spcFirstLastPara="1" vert="horz" lIns="121900" tIns="121900" rIns="121900" bIns="121900" rtlCol="0" anchorCtr="0">
            <a:normAutofit/>
          </a:bodyPr>
          <a:lstStyle/>
          <a:p>
            <a:pPr>
              <a:spcBef>
                <a:spcPts val="0"/>
              </a:spcBef>
              <a:spcAft>
                <a:spcPts val="600"/>
              </a:spcAft>
            </a:pPr>
            <a:r>
              <a:rPr lang="en-GB">
                <a:solidFill>
                  <a:srgbClr val="FFFFFF"/>
                </a:solidFill>
              </a:rPr>
              <a:t>Spring 2 Term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C5E6CFF1-2F42-4E10-9A97-F116F46F53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Image result for JAPAN">
            <a:extLst>
              <a:ext uri="{FF2B5EF4-FFF2-40B4-BE49-F238E27FC236}">
                <a16:creationId xmlns:a16="http://schemas.microsoft.com/office/drawing/2014/main" id="{7DA986F7-D312-43B5-8D14-7CD10751A921}"/>
              </a:ext>
            </a:extLst>
          </p:cNvPr>
          <p:cNvPicPr>
            <a:picLocks noChangeAspect="1" noChangeArrowheads="1"/>
          </p:cNvPicPr>
          <p:nvPr/>
        </p:nvPicPr>
        <p:blipFill rotWithShape="1">
          <a:blip r:embed="rId2">
            <a:alphaModFix amt="35000"/>
            <a:extLst>
              <a:ext uri="{28A0092B-C50C-407E-A947-70E740481C1C}">
                <a14:useLocalDpi xmlns:a14="http://schemas.microsoft.com/office/drawing/2010/main" val="0"/>
              </a:ext>
            </a:extLst>
          </a:blip>
          <a:srcRect t="14153" b="1578"/>
          <a:stretch/>
        </p:blipFill>
        <p:spPr bwMode="auto">
          <a:xfrm>
            <a:off x="20" y="1"/>
            <a:ext cx="1219198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A8B06BC3-E756-43CB-BA1C-2CAB7ADAD9C3}"/>
              </a:ext>
            </a:extLst>
          </p:cNvPr>
          <p:cNvSpPr>
            <a:spLocks noGrp="1"/>
          </p:cNvSpPr>
          <p:nvPr>
            <p:ph type="ctrTitle"/>
          </p:nvPr>
        </p:nvSpPr>
        <p:spPr>
          <a:xfrm>
            <a:off x="838201" y="1065862"/>
            <a:ext cx="3313164" cy="4726276"/>
          </a:xfrm>
        </p:spPr>
        <p:txBody>
          <a:bodyPr vert="horz" lIns="91440" tIns="45720" rIns="91440" bIns="45720" rtlCol="0" anchor="ctr">
            <a:normAutofit/>
          </a:bodyPr>
          <a:lstStyle/>
          <a:p>
            <a:pPr algn="r"/>
            <a:r>
              <a:rPr lang="en-US" sz="4000" dirty="0">
                <a:solidFill>
                  <a:srgbClr val="FFFFFF"/>
                </a:solidFill>
              </a:rPr>
              <a:t>Lesson 1 - </a:t>
            </a:r>
            <a:r>
              <a:rPr lang="en-US" sz="4000" dirty="0">
                <a:solidFill>
                  <a:srgbClr val="FFFFFF"/>
                </a:solidFill>
                <a:sym typeface="Comic Sans MS"/>
              </a:rPr>
              <a:t>Why does Japan have ‘super cities’ like Tokyo along its coastline?</a:t>
            </a:r>
            <a:br>
              <a:rPr lang="en-US" sz="4000" b="1" dirty="0">
                <a:solidFill>
                  <a:srgbClr val="FFFFFF"/>
                </a:solidFill>
                <a:sym typeface="Comic Sans MS"/>
              </a:rPr>
            </a:br>
            <a:endParaRPr lang="en-US" sz="4000" dirty="0">
              <a:solidFill>
                <a:srgbClr val="FFFFFF"/>
              </a:solidFill>
            </a:endParaRPr>
          </a:p>
        </p:txBody>
      </p:sp>
      <p:cxnSp>
        <p:nvCxnSpPr>
          <p:cNvPr id="73" name="Straight Connector 72">
            <a:extLst>
              <a:ext uri="{FF2B5EF4-FFF2-40B4-BE49-F238E27FC236}">
                <a16:creationId xmlns:a16="http://schemas.microsoft.com/office/drawing/2014/main" id="{67182200-4859-4C8D-BCBB-55B245C28B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372" y="2286000"/>
            <a:ext cx="0" cy="22860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Subtitle 2">
            <a:extLst>
              <a:ext uri="{FF2B5EF4-FFF2-40B4-BE49-F238E27FC236}">
                <a16:creationId xmlns:a16="http://schemas.microsoft.com/office/drawing/2014/main" id="{B02A9726-DF18-4A13-9D72-CCC1D21AEC94}"/>
              </a:ext>
            </a:extLst>
          </p:cNvPr>
          <p:cNvSpPr>
            <a:spLocks noGrp="1"/>
          </p:cNvSpPr>
          <p:nvPr>
            <p:ph type="subTitle" idx="1"/>
          </p:nvPr>
        </p:nvSpPr>
        <p:spPr>
          <a:xfrm>
            <a:off x="5155379" y="1065862"/>
            <a:ext cx="5744685" cy="4726276"/>
          </a:xfrm>
        </p:spPr>
        <p:txBody>
          <a:bodyPr vert="horz" lIns="91440" tIns="45720" rIns="91440" bIns="45720" rtlCol="0" anchor="ctr">
            <a:normAutofit/>
          </a:bodyPr>
          <a:lstStyle/>
          <a:p>
            <a:pPr marL="457200" lvl="0" indent="-228600" algn="l">
              <a:spcBef>
                <a:spcPts val="0"/>
              </a:spcBef>
              <a:spcAft>
                <a:spcPts val="0"/>
              </a:spcAft>
              <a:buFont typeface="Arial" panose="020B0604020202020204" pitchFamily="34" charset="0"/>
              <a:buChar char="•"/>
            </a:pPr>
            <a:r>
              <a:rPr lang="en-US" sz="2000">
                <a:solidFill>
                  <a:srgbClr val="FFFFFF"/>
                </a:solidFill>
              </a:rPr>
              <a:t>LO: To describes features of countries located on maps</a:t>
            </a:r>
          </a:p>
          <a:p>
            <a:pPr marL="457200" lvl="0" indent="-228600" algn="l">
              <a:spcBef>
                <a:spcPts val="1600"/>
              </a:spcBef>
              <a:spcAft>
                <a:spcPts val="0"/>
              </a:spcAft>
              <a:buFont typeface="Arial" panose="020B0604020202020204" pitchFamily="34" charset="0"/>
              <a:buChar char="•"/>
            </a:pPr>
            <a:r>
              <a:rPr lang="en-US" sz="2000">
                <a:solidFill>
                  <a:srgbClr val="FFFFFF"/>
                </a:solidFill>
              </a:rPr>
              <a:t>SC: I can describe and label the geography of Japan</a:t>
            </a:r>
          </a:p>
          <a:p>
            <a:pPr marL="457200" lvl="0" indent="-228600" algn="l">
              <a:spcBef>
                <a:spcPts val="1600"/>
              </a:spcBef>
              <a:spcAft>
                <a:spcPts val="0"/>
              </a:spcAft>
              <a:buFont typeface="Arial" panose="020B0604020202020204" pitchFamily="34" charset="0"/>
              <a:buChar char="•"/>
            </a:pPr>
            <a:r>
              <a:rPr lang="en-US" sz="2000">
                <a:solidFill>
                  <a:srgbClr val="FFFFFF"/>
                </a:solidFill>
              </a:rPr>
              <a:t>SC: I can explain what archipelago and population density mean.</a:t>
            </a:r>
          </a:p>
          <a:p>
            <a:pPr marL="457200" lvl="0" indent="-228600" algn="l">
              <a:spcBef>
                <a:spcPts val="1600"/>
              </a:spcBef>
              <a:spcAft>
                <a:spcPts val="1600"/>
              </a:spcAft>
              <a:buFont typeface="Arial" panose="020B0604020202020204" pitchFamily="34" charset="0"/>
              <a:buChar char="•"/>
            </a:pPr>
            <a:r>
              <a:rPr lang="en-US" sz="2000">
                <a:solidFill>
                  <a:srgbClr val="FFFFFF"/>
                </a:solidFill>
              </a:rPr>
              <a:t>SC: I can explain how physical geography can affect how and where people live. </a:t>
            </a:r>
          </a:p>
          <a:p>
            <a:pPr indent="-228600" algn="l">
              <a:buFont typeface="Arial" panose="020B0604020202020204" pitchFamily="34" charset="0"/>
              <a:buChar char="•"/>
            </a:pPr>
            <a:endParaRPr lang="en-US" sz="2000">
              <a:solidFill>
                <a:srgbClr val="FFFFFF"/>
              </a:solidFill>
            </a:endParaRPr>
          </a:p>
        </p:txBody>
      </p:sp>
    </p:spTree>
    <p:extLst>
      <p:ext uri="{BB962C8B-B14F-4D97-AF65-F5344CB8AC3E}">
        <p14:creationId xmlns:p14="http://schemas.microsoft.com/office/powerpoint/2010/main" val="1039031811"/>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C5E6CFF1-2F42-4E10-9A97-F116F46F53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Image result for JAPAN">
            <a:extLst>
              <a:ext uri="{FF2B5EF4-FFF2-40B4-BE49-F238E27FC236}">
                <a16:creationId xmlns:a16="http://schemas.microsoft.com/office/drawing/2014/main" id="{0E1DCBE6-825A-4198-8E35-3B1B6EFBE57A}"/>
              </a:ext>
            </a:extLst>
          </p:cNvPr>
          <p:cNvPicPr>
            <a:picLocks noChangeAspect="1" noChangeArrowheads="1"/>
          </p:cNvPicPr>
          <p:nvPr/>
        </p:nvPicPr>
        <p:blipFill rotWithShape="1">
          <a:blip r:embed="rId2">
            <a:alphaModFix amt="35000"/>
            <a:extLst>
              <a:ext uri="{28A0092B-C50C-407E-A947-70E740481C1C}">
                <a14:useLocalDpi xmlns:a14="http://schemas.microsoft.com/office/drawing/2010/main" val="0"/>
              </a:ext>
            </a:extLst>
          </a:blip>
          <a:src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85CE65B-7E52-4C8D-8301-413F54EFE9D5}"/>
              </a:ext>
            </a:extLst>
          </p:cNvPr>
          <p:cNvSpPr>
            <a:spLocks noGrp="1"/>
          </p:cNvSpPr>
          <p:nvPr>
            <p:ph type="title"/>
          </p:nvPr>
        </p:nvSpPr>
        <p:spPr>
          <a:xfrm>
            <a:off x="838201" y="1065862"/>
            <a:ext cx="3313164" cy="4726276"/>
          </a:xfrm>
        </p:spPr>
        <p:txBody>
          <a:bodyPr>
            <a:normAutofit/>
          </a:bodyPr>
          <a:lstStyle/>
          <a:p>
            <a:pPr algn="r"/>
            <a:r>
              <a:rPr lang="en-GB" sz="4000">
                <a:solidFill>
                  <a:srgbClr val="FFFFFF"/>
                </a:solidFill>
              </a:rPr>
              <a:t>Introduction to Japan</a:t>
            </a:r>
          </a:p>
        </p:txBody>
      </p:sp>
      <p:cxnSp>
        <p:nvCxnSpPr>
          <p:cNvPr id="73" name="Straight Connector 72">
            <a:extLst>
              <a:ext uri="{FF2B5EF4-FFF2-40B4-BE49-F238E27FC236}">
                <a16:creationId xmlns:a16="http://schemas.microsoft.com/office/drawing/2014/main" id="{67182200-4859-4C8D-BCBB-55B245C28B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372" y="2286000"/>
            <a:ext cx="0" cy="22860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47BDF53-9EA2-401B-9DD9-5E934B546D8D}"/>
              </a:ext>
            </a:extLst>
          </p:cNvPr>
          <p:cNvSpPr>
            <a:spLocks noGrp="1"/>
          </p:cNvSpPr>
          <p:nvPr>
            <p:ph idx="1"/>
          </p:nvPr>
        </p:nvSpPr>
        <p:spPr>
          <a:xfrm>
            <a:off x="5155379" y="1065862"/>
            <a:ext cx="5744685" cy="4726276"/>
          </a:xfrm>
        </p:spPr>
        <p:txBody>
          <a:bodyPr anchor="ctr">
            <a:normAutofit/>
          </a:bodyPr>
          <a:lstStyle/>
          <a:p>
            <a:pPr marL="0" indent="0">
              <a:buNone/>
            </a:pPr>
            <a:r>
              <a:rPr lang="en" sz="2000">
                <a:solidFill>
                  <a:srgbClr val="FFFFFF"/>
                </a:solidFill>
              </a:rPr>
              <a:t>Today we are going to be learning about the geography of Japan. Japan is a picturesque country with a rugged landscape surrounded by water, that supports a population with an ancient and revered culture.</a:t>
            </a:r>
          </a:p>
          <a:p>
            <a:pPr marL="0" indent="0">
              <a:buNone/>
            </a:pPr>
            <a:endParaRPr lang="en" sz="2000">
              <a:solidFill>
                <a:srgbClr val="FFFFFF"/>
              </a:solidFill>
            </a:endParaRPr>
          </a:p>
          <a:p>
            <a:pPr marL="0" indent="0">
              <a:buNone/>
            </a:pPr>
            <a:r>
              <a:rPr lang="en-GB" sz="2000" u="sng">
                <a:solidFill>
                  <a:srgbClr val="FFFFFF"/>
                </a:solidFill>
                <a:hlinkClick r:id="rId3"/>
              </a:rPr>
              <a:t>https://www.youtube.com/watch?v=Ob7UhHBI7Oc</a:t>
            </a:r>
            <a:endParaRPr lang="en-GB" sz="2000">
              <a:solidFill>
                <a:srgbClr val="FFFFFF"/>
              </a:solidFill>
            </a:endParaRPr>
          </a:p>
          <a:p>
            <a:pPr marL="0" indent="0">
              <a:buNone/>
            </a:pPr>
            <a:endParaRPr lang="en" sz="2000">
              <a:solidFill>
                <a:srgbClr val="FFFFFF"/>
              </a:solidFill>
            </a:endParaRPr>
          </a:p>
          <a:p>
            <a:pPr marL="0" indent="0">
              <a:buNone/>
            </a:pPr>
            <a:r>
              <a:rPr lang="en" sz="2000">
                <a:solidFill>
                  <a:srgbClr val="FFFFFF"/>
                </a:solidFill>
              </a:rPr>
              <a:t>Watch up to 1min 26secs and then write the definition of ‘archipelego’ in your books.</a:t>
            </a:r>
            <a:endParaRPr lang="en-GB" sz="2000">
              <a:solidFill>
                <a:srgbClr val="FFFFFF"/>
              </a:solidFill>
            </a:endParaRPr>
          </a:p>
        </p:txBody>
      </p:sp>
    </p:spTree>
    <p:extLst>
      <p:ext uri="{BB962C8B-B14F-4D97-AF65-F5344CB8AC3E}">
        <p14:creationId xmlns:p14="http://schemas.microsoft.com/office/powerpoint/2010/main" val="3683915943"/>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8ADF52-0A47-401C-B43C-B52B48852DA2}"/>
              </a:ext>
            </a:extLst>
          </p:cNvPr>
          <p:cNvSpPr>
            <a:spLocks noGrp="1"/>
          </p:cNvSpPr>
          <p:nvPr>
            <p:ph type="title"/>
          </p:nvPr>
        </p:nvSpPr>
        <p:spPr>
          <a:xfrm>
            <a:off x="640080" y="325369"/>
            <a:ext cx="4368602" cy="1956841"/>
          </a:xfrm>
        </p:spPr>
        <p:txBody>
          <a:bodyPr anchor="b">
            <a:normAutofit/>
          </a:bodyPr>
          <a:lstStyle/>
          <a:p>
            <a:r>
              <a:rPr lang="en-GB" sz="5400"/>
              <a:t>Using a map or atlas…</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FE2BE9A-B200-47B3-9754-31441B5A3D4D}"/>
              </a:ext>
            </a:extLst>
          </p:cNvPr>
          <p:cNvSpPr>
            <a:spLocks noGrp="1"/>
          </p:cNvSpPr>
          <p:nvPr>
            <p:ph idx="1"/>
          </p:nvPr>
        </p:nvSpPr>
        <p:spPr>
          <a:xfrm>
            <a:off x="640080" y="2872899"/>
            <a:ext cx="4243589" cy="3320668"/>
          </a:xfrm>
        </p:spPr>
        <p:txBody>
          <a:bodyPr>
            <a:normAutofit/>
          </a:bodyPr>
          <a:lstStyle/>
          <a:p>
            <a:pPr marL="0" indent="0">
              <a:buNone/>
            </a:pPr>
            <a:r>
              <a:rPr lang="en" sz="2200" dirty="0"/>
              <a:t>How would you narrow down where to look for Japan in the atlas? You could also use the internet or your school planners if you do not have an atlas. </a:t>
            </a:r>
          </a:p>
          <a:p>
            <a:pPr marL="0" indent="0">
              <a:buNone/>
            </a:pPr>
            <a:endParaRPr lang="en" sz="2200" dirty="0"/>
          </a:p>
          <a:p>
            <a:pPr marL="0" indent="0">
              <a:buNone/>
            </a:pPr>
            <a:r>
              <a:rPr lang="en" sz="2200" dirty="0"/>
              <a:t>What information could we use to help us?</a:t>
            </a:r>
          </a:p>
          <a:p>
            <a:pPr marL="0" indent="0">
              <a:buNone/>
            </a:pPr>
            <a:endParaRPr lang="en" sz="2200" dirty="0"/>
          </a:p>
          <a:p>
            <a:pPr marL="0" indent="0">
              <a:buNone/>
            </a:pPr>
            <a:endParaRPr lang="en-GB" sz="2200" dirty="0"/>
          </a:p>
        </p:txBody>
      </p:sp>
      <p:pic>
        <p:nvPicPr>
          <p:cNvPr id="4" name="Google Shape;81;p17">
            <a:extLst>
              <a:ext uri="{FF2B5EF4-FFF2-40B4-BE49-F238E27FC236}">
                <a16:creationId xmlns:a16="http://schemas.microsoft.com/office/drawing/2014/main" id="{E84D7EBD-5941-4C8A-A158-0A9F864D94BD}"/>
              </a:ext>
            </a:extLst>
          </p:cNvPr>
          <p:cNvPicPr preferRelativeResize="0"/>
          <p:nvPr/>
        </p:nvPicPr>
        <p:blipFill rotWithShape="1">
          <a:blip r:embed="rId2"/>
          <a:srcRect r="1" b="303"/>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p:spPr>
      </p:pic>
    </p:spTree>
    <p:extLst>
      <p:ext uri="{BB962C8B-B14F-4D97-AF65-F5344CB8AC3E}">
        <p14:creationId xmlns:p14="http://schemas.microsoft.com/office/powerpoint/2010/main" val="33640451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8">
            <a:extLst>
              <a:ext uri="{FF2B5EF4-FFF2-40B4-BE49-F238E27FC236}">
                <a16:creationId xmlns:a16="http://schemas.microsoft.com/office/drawing/2014/main" id="{F56F5174-31D9-4DBB-AAB7-A1FD7BDB1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0">
            <a:extLst>
              <a:ext uri="{FF2B5EF4-FFF2-40B4-BE49-F238E27FC236}">
                <a16:creationId xmlns:a16="http://schemas.microsoft.com/office/drawing/2014/main" id="{AE113210-7872-481A-ADE6-3A05CCAF5E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41A6C5AE-98E3-4216-8B78-38EDDB04855B}"/>
              </a:ext>
            </a:extLst>
          </p:cNvPr>
          <p:cNvSpPr>
            <a:spLocks noGrp="1"/>
          </p:cNvSpPr>
          <p:nvPr>
            <p:ph type="title"/>
          </p:nvPr>
        </p:nvSpPr>
        <p:spPr>
          <a:xfrm>
            <a:off x="6094105" y="802955"/>
            <a:ext cx="4977976" cy="1454051"/>
          </a:xfrm>
        </p:spPr>
        <p:txBody>
          <a:bodyPr>
            <a:normAutofit/>
          </a:bodyPr>
          <a:lstStyle/>
          <a:p>
            <a:r>
              <a:rPr lang="en-GB" dirty="0">
                <a:solidFill>
                  <a:srgbClr val="000000"/>
                </a:solidFill>
              </a:rPr>
              <a:t>Key Facts about Japan…</a:t>
            </a:r>
          </a:p>
        </p:txBody>
      </p:sp>
      <p:sp>
        <p:nvSpPr>
          <p:cNvPr id="13" name="Freeform 62">
            <a:extLst>
              <a:ext uri="{FF2B5EF4-FFF2-40B4-BE49-F238E27FC236}">
                <a16:creationId xmlns:a16="http://schemas.microsoft.com/office/drawing/2014/main" id="{F9A95BEE-6BB1-4A28-A8E6-A34B2E42E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Google Shape;88;p18">
            <a:extLst>
              <a:ext uri="{FF2B5EF4-FFF2-40B4-BE49-F238E27FC236}">
                <a16:creationId xmlns:a16="http://schemas.microsoft.com/office/drawing/2014/main" id="{BAA23A94-5F78-4517-9289-7F4471C8D9DA}"/>
              </a:ext>
            </a:extLst>
          </p:cNvPr>
          <p:cNvPicPr preferRelativeResize="0"/>
          <p:nvPr/>
        </p:nvPicPr>
        <p:blipFill rotWithShape="1">
          <a:blip r:embed="rId4">
            <a:alphaModFix/>
          </a:blip>
          <a:srcRect r="3975" b="-3"/>
          <a:stretch/>
        </p:blipFill>
        <p:spPr>
          <a:xfrm>
            <a:off x="20" y="907231"/>
            <a:ext cx="4838021" cy="5063738"/>
          </a:xfrm>
          <a:custGeom>
            <a:avLst/>
            <a:gdLst/>
            <a:ahLst/>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noFill/>
          <a:effectLst>
            <a:softEdge rad="0"/>
          </a:effectLst>
        </p:spPr>
      </p:pic>
      <p:sp>
        <p:nvSpPr>
          <p:cNvPr id="3" name="Content Placeholder 2">
            <a:extLst>
              <a:ext uri="{FF2B5EF4-FFF2-40B4-BE49-F238E27FC236}">
                <a16:creationId xmlns:a16="http://schemas.microsoft.com/office/drawing/2014/main" id="{93BE20AC-4041-4CDA-86B9-E19D50E20108}"/>
              </a:ext>
            </a:extLst>
          </p:cNvPr>
          <p:cNvSpPr>
            <a:spLocks noGrp="1"/>
          </p:cNvSpPr>
          <p:nvPr>
            <p:ph idx="1"/>
          </p:nvPr>
        </p:nvSpPr>
        <p:spPr>
          <a:xfrm>
            <a:off x="6090573" y="2421682"/>
            <a:ext cx="5923235" cy="4190133"/>
          </a:xfrm>
        </p:spPr>
        <p:txBody>
          <a:bodyPr anchor="ctr">
            <a:normAutofit lnSpcReduction="10000"/>
          </a:bodyPr>
          <a:lstStyle/>
          <a:p>
            <a:pPr marL="0" indent="0">
              <a:buNone/>
            </a:pPr>
            <a:r>
              <a:rPr lang="en-GB" sz="2600" dirty="0">
                <a:solidFill>
                  <a:srgbClr val="000000"/>
                </a:solidFill>
              </a:rPr>
              <a:t>Today let’s start by collecting some key facts in our books. </a:t>
            </a:r>
          </a:p>
          <a:p>
            <a:pPr marL="0" indent="0">
              <a:buNone/>
            </a:pPr>
            <a:endParaRPr lang="en-GB" sz="2600" dirty="0">
              <a:solidFill>
                <a:srgbClr val="000000"/>
              </a:solidFill>
            </a:endParaRPr>
          </a:p>
          <a:p>
            <a:pPr marL="0" lvl="0" indent="0" rtl="0">
              <a:spcBef>
                <a:spcPts val="0"/>
              </a:spcBef>
              <a:spcAft>
                <a:spcPts val="0"/>
              </a:spcAft>
              <a:buNone/>
            </a:pPr>
            <a:r>
              <a:rPr lang="en-GB" sz="2600" dirty="0">
                <a:solidFill>
                  <a:srgbClr val="000000"/>
                </a:solidFill>
              </a:rPr>
              <a:t>Population: 126,227, 877</a:t>
            </a:r>
          </a:p>
          <a:p>
            <a:pPr marL="0" lvl="0" indent="0" rtl="0">
              <a:spcBef>
                <a:spcPts val="0"/>
              </a:spcBef>
              <a:spcAft>
                <a:spcPts val="0"/>
              </a:spcAft>
              <a:buNone/>
            </a:pPr>
            <a:r>
              <a:rPr lang="en-GB" sz="2600" dirty="0">
                <a:solidFill>
                  <a:srgbClr val="000000"/>
                </a:solidFill>
              </a:rPr>
              <a:t>Area: 377,915 km2</a:t>
            </a:r>
          </a:p>
          <a:p>
            <a:pPr marL="0" lvl="0" indent="0" rtl="0">
              <a:spcBef>
                <a:spcPts val="0"/>
              </a:spcBef>
              <a:spcAft>
                <a:spcPts val="0"/>
              </a:spcAft>
              <a:buNone/>
            </a:pPr>
            <a:r>
              <a:rPr lang="en-GB" sz="2600" dirty="0">
                <a:solidFill>
                  <a:srgbClr val="000000"/>
                </a:solidFill>
              </a:rPr>
              <a:t>Capital:</a:t>
            </a:r>
          </a:p>
          <a:p>
            <a:pPr marL="0" lvl="0" indent="0" rtl="0">
              <a:spcBef>
                <a:spcPts val="0"/>
              </a:spcBef>
              <a:spcAft>
                <a:spcPts val="0"/>
              </a:spcAft>
              <a:buNone/>
            </a:pPr>
            <a:r>
              <a:rPr lang="en-GB" sz="2600" dirty="0">
                <a:solidFill>
                  <a:srgbClr val="000000"/>
                </a:solidFill>
              </a:rPr>
              <a:t>Flag:</a:t>
            </a:r>
          </a:p>
          <a:p>
            <a:pPr marL="0" lvl="0" indent="0" rtl="0">
              <a:spcBef>
                <a:spcPts val="0"/>
              </a:spcBef>
              <a:spcAft>
                <a:spcPts val="0"/>
              </a:spcAft>
              <a:buNone/>
            </a:pPr>
            <a:r>
              <a:rPr lang="en-GB" sz="2600" dirty="0">
                <a:solidFill>
                  <a:srgbClr val="000000"/>
                </a:solidFill>
              </a:rPr>
              <a:t>Highest point:</a:t>
            </a:r>
          </a:p>
          <a:p>
            <a:pPr marL="0" lvl="0" indent="0" rtl="0">
              <a:spcBef>
                <a:spcPts val="0"/>
              </a:spcBef>
              <a:spcAft>
                <a:spcPts val="0"/>
              </a:spcAft>
              <a:buNone/>
            </a:pPr>
            <a:r>
              <a:rPr lang="en-GB" sz="2600" dirty="0">
                <a:solidFill>
                  <a:srgbClr val="000000"/>
                </a:solidFill>
              </a:rPr>
              <a:t>Main Languages spoken:</a:t>
            </a:r>
          </a:p>
          <a:p>
            <a:pPr marL="0" lvl="0" indent="0" rtl="0">
              <a:spcBef>
                <a:spcPts val="0"/>
              </a:spcBef>
              <a:spcAft>
                <a:spcPts val="0"/>
              </a:spcAft>
              <a:buNone/>
            </a:pPr>
            <a:endParaRPr lang="en-GB" sz="2600" dirty="0">
              <a:solidFill>
                <a:srgbClr val="000000"/>
              </a:solidFill>
            </a:endParaRPr>
          </a:p>
          <a:p>
            <a:pPr marL="0" lvl="0" indent="0" rtl="0">
              <a:spcBef>
                <a:spcPts val="0"/>
              </a:spcBef>
              <a:spcAft>
                <a:spcPts val="0"/>
              </a:spcAft>
              <a:buNone/>
            </a:pPr>
            <a:r>
              <a:rPr lang="en-GB" sz="2600" dirty="0">
                <a:solidFill>
                  <a:srgbClr val="000000"/>
                </a:solidFill>
              </a:rPr>
              <a:t>Extra:</a:t>
            </a:r>
          </a:p>
          <a:p>
            <a:pPr marL="0" lvl="0" indent="0" rtl="0">
              <a:spcBef>
                <a:spcPts val="0"/>
              </a:spcBef>
              <a:spcAft>
                <a:spcPts val="0"/>
              </a:spcAft>
              <a:buNone/>
            </a:pPr>
            <a:r>
              <a:rPr lang="en-GB" sz="2600" dirty="0">
                <a:solidFill>
                  <a:srgbClr val="000000"/>
                </a:solidFill>
              </a:rPr>
              <a:t>GDP:</a:t>
            </a:r>
          </a:p>
          <a:p>
            <a:pPr marL="0" indent="0">
              <a:buNone/>
            </a:pPr>
            <a:endParaRPr lang="en-GB" sz="2000" dirty="0">
              <a:solidFill>
                <a:srgbClr val="000000"/>
              </a:solidFill>
            </a:endParaRPr>
          </a:p>
        </p:txBody>
      </p:sp>
    </p:spTree>
    <p:extLst>
      <p:ext uri="{BB962C8B-B14F-4D97-AF65-F5344CB8AC3E}">
        <p14:creationId xmlns:p14="http://schemas.microsoft.com/office/powerpoint/2010/main" val="26040374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9CD2D09-B1BB-4DF5-9E1C-3D21B21EDE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20431" y="0"/>
            <a:ext cx="6271569"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83355637-BA71-4F63-94C9-E77BF81BDFC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2" name="Title 1">
            <a:extLst>
              <a:ext uri="{FF2B5EF4-FFF2-40B4-BE49-F238E27FC236}">
                <a16:creationId xmlns:a16="http://schemas.microsoft.com/office/drawing/2014/main" id="{AFDCFA5B-F117-4E28-B209-550A7D432DA3}"/>
              </a:ext>
            </a:extLst>
          </p:cNvPr>
          <p:cNvSpPr>
            <a:spLocks noGrp="1"/>
          </p:cNvSpPr>
          <p:nvPr>
            <p:ph type="title"/>
          </p:nvPr>
        </p:nvSpPr>
        <p:spPr>
          <a:xfrm>
            <a:off x="804997" y="114204"/>
            <a:ext cx="6271569" cy="1311664"/>
          </a:xfrm>
        </p:spPr>
        <p:txBody>
          <a:bodyPr>
            <a:normAutofit fontScale="90000"/>
          </a:bodyPr>
          <a:lstStyle/>
          <a:p>
            <a:r>
              <a:rPr lang="en" sz="4000" dirty="0">
                <a:solidFill>
                  <a:srgbClr val="000000"/>
                </a:solidFill>
              </a:rPr>
              <a:t>Japan is made of four main islands </a:t>
            </a:r>
            <a:br>
              <a:rPr lang="en" sz="2800" dirty="0">
                <a:solidFill>
                  <a:srgbClr val="000000"/>
                </a:solidFill>
              </a:rPr>
            </a:br>
            <a:r>
              <a:rPr lang="en" sz="2800" dirty="0">
                <a:solidFill>
                  <a:srgbClr val="000000"/>
                </a:solidFill>
              </a:rPr>
              <a:t>(and thousands of other little ones remember!)</a:t>
            </a:r>
            <a:endParaRPr lang="en-GB" sz="2800" dirty="0">
              <a:solidFill>
                <a:srgbClr val="000000"/>
              </a:solidFill>
            </a:endParaRPr>
          </a:p>
        </p:txBody>
      </p:sp>
      <p:sp>
        <p:nvSpPr>
          <p:cNvPr id="3" name="Content Placeholder 2">
            <a:extLst>
              <a:ext uri="{FF2B5EF4-FFF2-40B4-BE49-F238E27FC236}">
                <a16:creationId xmlns:a16="http://schemas.microsoft.com/office/drawing/2014/main" id="{1E9BF580-1BFF-45B8-879D-8C14DB141521}"/>
              </a:ext>
            </a:extLst>
          </p:cNvPr>
          <p:cNvSpPr>
            <a:spLocks noGrp="1"/>
          </p:cNvSpPr>
          <p:nvPr>
            <p:ph idx="1"/>
          </p:nvPr>
        </p:nvSpPr>
        <p:spPr>
          <a:xfrm>
            <a:off x="804997" y="1425868"/>
            <a:ext cx="5722412" cy="5017135"/>
          </a:xfrm>
        </p:spPr>
        <p:txBody>
          <a:bodyPr anchor="ctr">
            <a:normAutofit lnSpcReduction="10000"/>
          </a:bodyPr>
          <a:lstStyle/>
          <a:p>
            <a:pPr marL="0" lvl="0" indent="0" rtl="0">
              <a:spcBef>
                <a:spcPts val="0"/>
              </a:spcBef>
              <a:spcAft>
                <a:spcPts val="600"/>
              </a:spcAft>
              <a:buNone/>
            </a:pPr>
            <a:r>
              <a:rPr lang="en-GB" sz="2000" b="1" dirty="0">
                <a:solidFill>
                  <a:srgbClr val="000000"/>
                </a:solidFill>
              </a:rPr>
              <a:t>Watch the video from 1:26 – 1:55</a:t>
            </a:r>
          </a:p>
          <a:p>
            <a:pPr marL="0" lvl="0" indent="0" rtl="0">
              <a:spcBef>
                <a:spcPts val="0"/>
              </a:spcBef>
              <a:spcAft>
                <a:spcPts val="600"/>
              </a:spcAft>
              <a:buNone/>
            </a:pPr>
            <a:endParaRPr lang="en-GB" sz="2000" b="1" dirty="0">
              <a:solidFill>
                <a:srgbClr val="000000"/>
              </a:solidFill>
            </a:endParaRPr>
          </a:p>
          <a:p>
            <a:pPr marL="0" indent="0">
              <a:spcBef>
                <a:spcPts val="0"/>
              </a:spcBef>
              <a:spcAft>
                <a:spcPts val="600"/>
              </a:spcAft>
              <a:buNone/>
            </a:pPr>
            <a:r>
              <a:rPr lang="en-GB" sz="2000" u="sng" dirty="0">
                <a:solidFill>
                  <a:schemeClr val="hlink"/>
                </a:solidFill>
                <a:hlinkClick r:id="rId3"/>
              </a:rPr>
              <a:t>https://www.youtube.com/watch?v=Ob7UhHBI7Oc</a:t>
            </a:r>
            <a:endParaRPr lang="en-GB" sz="1100" dirty="0"/>
          </a:p>
          <a:p>
            <a:pPr marL="0" lvl="0" indent="0" rtl="0">
              <a:spcBef>
                <a:spcPts val="0"/>
              </a:spcBef>
              <a:spcAft>
                <a:spcPts val="600"/>
              </a:spcAft>
              <a:buNone/>
            </a:pPr>
            <a:endParaRPr lang="en-GB" sz="2000" b="1" dirty="0">
              <a:solidFill>
                <a:srgbClr val="000000"/>
              </a:solidFill>
            </a:endParaRPr>
          </a:p>
          <a:p>
            <a:pPr marL="0" lvl="0" indent="0" rtl="0">
              <a:spcBef>
                <a:spcPts val="0"/>
              </a:spcBef>
              <a:spcAft>
                <a:spcPts val="600"/>
              </a:spcAft>
              <a:buNone/>
            </a:pPr>
            <a:r>
              <a:rPr lang="en-GB" sz="2000" b="1" dirty="0">
                <a:solidFill>
                  <a:srgbClr val="000000"/>
                </a:solidFill>
              </a:rPr>
              <a:t>Task 1: </a:t>
            </a:r>
          </a:p>
          <a:p>
            <a:pPr marL="0" lvl="0" indent="0" rtl="0">
              <a:spcBef>
                <a:spcPts val="0"/>
              </a:spcBef>
              <a:spcAft>
                <a:spcPts val="600"/>
              </a:spcAft>
              <a:buNone/>
            </a:pPr>
            <a:r>
              <a:rPr lang="en-GB" sz="2000" dirty="0">
                <a:solidFill>
                  <a:srgbClr val="000000"/>
                </a:solidFill>
              </a:rPr>
              <a:t>Can you label the four main islands correctly?</a:t>
            </a:r>
          </a:p>
          <a:p>
            <a:pPr marL="0" lvl="0" indent="0" rtl="0">
              <a:spcBef>
                <a:spcPts val="0"/>
              </a:spcBef>
              <a:spcAft>
                <a:spcPts val="600"/>
              </a:spcAft>
              <a:buNone/>
            </a:pPr>
            <a:r>
              <a:rPr lang="en-GB" sz="2000" dirty="0">
                <a:solidFill>
                  <a:srgbClr val="000000"/>
                </a:solidFill>
              </a:rPr>
              <a:t>Can you label the important bodies of water correctly?</a:t>
            </a:r>
          </a:p>
          <a:p>
            <a:pPr marL="0" lvl="0" indent="0" rtl="0">
              <a:spcBef>
                <a:spcPts val="0"/>
              </a:spcBef>
              <a:spcAft>
                <a:spcPts val="600"/>
              </a:spcAft>
              <a:buNone/>
            </a:pPr>
            <a:endParaRPr lang="en-GB" sz="2000" dirty="0">
              <a:solidFill>
                <a:srgbClr val="000000"/>
              </a:solidFill>
            </a:endParaRPr>
          </a:p>
          <a:p>
            <a:pPr marL="0" lvl="0" indent="0" rtl="0">
              <a:spcBef>
                <a:spcPts val="0"/>
              </a:spcBef>
              <a:spcAft>
                <a:spcPts val="600"/>
              </a:spcAft>
              <a:buNone/>
            </a:pPr>
            <a:r>
              <a:rPr lang="en-GB" sz="2000" dirty="0">
                <a:solidFill>
                  <a:srgbClr val="000000"/>
                </a:solidFill>
              </a:rPr>
              <a:t>Either stick a picture of the map into your books, or copy/trace a simple outline in your books.</a:t>
            </a:r>
          </a:p>
          <a:p>
            <a:pPr marL="0" lvl="0" indent="0" rtl="0">
              <a:spcBef>
                <a:spcPts val="0"/>
              </a:spcBef>
              <a:spcAft>
                <a:spcPts val="600"/>
              </a:spcAft>
              <a:buNone/>
            </a:pPr>
            <a:endParaRPr lang="en-GB" sz="2000" dirty="0">
              <a:solidFill>
                <a:srgbClr val="000000"/>
              </a:solidFill>
            </a:endParaRPr>
          </a:p>
          <a:p>
            <a:pPr marL="0" lvl="0" indent="0" rtl="0">
              <a:spcBef>
                <a:spcPts val="0"/>
              </a:spcBef>
              <a:spcAft>
                <a:spcPts val="600"/>
              </a:spcAft>
              <a:buNone/>
            </a:pPr>
            <a:r>
              <a:rPr lang="en-GB" sz="2000" b="1" dirty="0">
                <a:solidFill>
                  <a:srgbClr val="000000"/>
                </a:solidFill>
              </a:rPr>
              <a:t>Challenge: </a:t>
            </a:r>
          </a:p>
          <a:p>
            <a:pPr marL="0" lvl="0" indent="0" rtl="0">
              <a:spcBef>
                <a:spcPts val="0"/>
              </a:spcBef>
              <a:spcAft>
                <a:spcPts val="600"/>
              </a:spcAft>
              <a:buNone/>
            </a:pPr>
            <a:r>
              <a:rPr lang="en-GB" sz="2000" dirty="0">
                <a:solidFill>
                  <a:srgbClr val="000000"/>
                </a:solidFill>
              </a:rPr>
              <a:t>Can you also label the main cities and mountainous areas?</a:t>
            </a:r>
          </a:p>
        </p:txBody>
      </p:sp>
      <p:sp>
        <p:nvSpPr>
          <p:cNvPr id="13" name="Freeform 49">
            <a:extLst>
              <a:ext uri="{FF2B5EF4-FFF2-40B4-BE49-F238E27FC236}">
                <a16:creationId xmlns:a16="http://schemas.microsoft.com/office/drawing/2014/main" id="{967C29FE-FD32-4AFB-AD20-DBDF5864B2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713915" y="590635"/>
            <a:ext cx="5478085"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accent3"/>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Google Shape;102;p20">
            <a:extLst>
              <a:ext uri="{FF2B5EF4-FFF2-40B4-BE49-F238E27FC236}">
                <a16:creationId xmlns:a16="http://schemas.microsoft.com/office/drawing/2014/main" id="{137B0BAC-96DA-4221-B273-E8C589B15CC7}"/>
              </a:ext>
            </a:extLst>
          </p:cNvPr>
          <p:cNvPicPr preferRelativeResize="0"/>
          <p:nvPr/>
        </p:nvPicPr>
        <p:blipFill rotWithShape="1">
          <a:blip r:embed="rId4"/>
          <a:srcRect t="173"/>
          <a:stretch/>
        </p:blipFill>
        <p:spPr>
          <a:xfrm>
            <a:off x="6893318" y="770037"/>
            <a:ext cx="5298683" cy="6097438"/>
          </a:xfrm>
          <a:custGeom>
            <a:avLst/>
            <a:gdLst/>
            <a:ahLst/>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a:noFill/>
        </p:spPr>
      </p:pic>
    </p:spTree>
    <p:extLst>
      <p:ext uri="{BB962C8B-B14F-4D97-AF65-F5344CB8AC3E}">
        <p14:creationId xmlns:p14="http://schemas.microsoft.com/office/powerpoint/2010/main" val="25443308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74" name="Picture 2" descr="Image result for JAPAN">
            <a:extLst>
              <a:ext uri="{FF2B5EF4-FFF2-40B4-BE49-F238E27FC236}">
                <a16:creationId xmlns:a16="http://schemas.microsoft.com/office/drawing/2014/main" id="{76AB907A-333C-48AC-BA15-E589593F1147}"/>
              </a:ext>
            </a:extLst>
          </p:cNvPr>
          <p:cNvPicPr>
            <a:picLocks noChangeAspect="1" noChangeArrowheads="1"/>
          </p:cNvPicPr>
          <p:nvPr/>
        </p:nvPicPr>
        <p:blipFill rotWithShape="1">
          <a:blip r:embed="rId2">
            <a:alphaModFix/>
            <a:extLst>
              <a:ext uri="{28A0092B-C50C-407E-A947-70E740481C1C}">
                <a14:useLocalDpi xmlns:a14="http://schemas.microsoft.com/office/drawing/2010/main" val="0"/>
              </a:ext>
            </a:extLst>
          </a:blip>
          <a:srcRect l="25471" r="32339" b="-1"/>
          <a:stretch/>
        </p:blipFill>
        <p:spPr bwMode="auto">
          <a:xfrm>
            <a:off x="5797543" y="10"/>
            <a:ext cx="6394152" cy="6857990"/>
          </a:xfrm>
          <a:prstGeom prst="rect">
            <a:avLst/>
          </a:prstGeom>
          <a:noFill/>
          <a:extLst>
            <a:ext uri="{909E8E84-426E-40DD-AFC4-6F175D3DCCD1}">
              <a14:hiddenFill xmlns:a14="http://schemas.microsoft.com/office/drawing/2010/main">
                <a:solidFill>
                  <a:srgbClr val="FFFFFF"/>
                </a:solidFill>
              </a14:hiddenFill>
            </a:ext>
          </a:extLst>
        </p:spPr>
      </p:pic>
      <p:pic>
        <p:nvPicPr>
          <p:cNvPr id="71" name="Picture 70">
            <a:extLst>
              <a:ext uri="{FF2B5EF4-FFF2-40B4-BE49-F238E27FC236}">
                <a16:creationId xmlns:a16="http://schemas.microsoft.com/office/drawing/2014/main" id="{54DDEBDD-D8BD-41A6-8A0D-B00E3768B0F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flipH="1" flipV="1">
            <a:off x="0" y="0"/>
            <a:ext cx="12192000" cy="6858000"/>
          </a:xfrm>
          <a:prstGeom prst="rect">
            <a:avLst/>
          </a:prstGeom>
        </p:spPr>
      </p:pic>
      <p:sp>
        <p:nvSpPr>
          <p:cNvPr id="2" name="Title 1">
            <a:extLst>
              <a:ext uri="{FF2B5EF4-FFF2-40B4-BE49-F238E27FC236}">
                <a16:creationId xmlns:a16="http://schemas.microsoft.com/office/drawing/2014/main" id="{915F596C-8DB2-46C6-8AD1-133C0F98133C}"/>
              </a:ext>
            </a:extLst>
          </p:cNvPr>
          <p:cNvSpPr>
            <a:spLocks noGrp="1"/>
          </p:cNvSpPr>
          <p:nvPr>
            <p:ph type="title"/>
          </p:nvPr>
        </p:nvSpPr>
        <p:spPr>
          <a:xfrm>
            <a:off x="804998" y="798445"/>
            <a:ext cx="4803636" cy="1311664"/>
          </a:xfrm>
        </p:spPr>
        <p:txBody>
          <a:bodyPr>
            <a:normAutofit/>
          </a:bodyPr>
          <a:lstStyle/>
          <a:p>
            <a:r>
              <a:rPr lang="en-GB" dirty="0">
                <a:solidFill>
                  <a:srgbClr val="000000"/>
                </a:solidFill>
              </a:rPr>
              <a:t>What is population density?</a:t>
            </a:r>
          </a:p>
        </p:txBody>
      </p:sp>
      <p:sp>
        <p:nvSpPr>
          <p:cNvPr id="3" name="Content Placeholder 2">
            <a:extLst>
              <a:ext uri="{FF2B5EF4-FFF2-40B4-BE49-F238E27FC236}">
                <a16:creationId xmlns:a16="http://schemas.microsoft.com/office/drawing/2014/main" id="{7FDA5651-F4CB-4449-8C88-C922251C22AF}"/>
              </a:ext>
            </a:extLst>
          </p:cNvPr>
          <p:cNvSpPr>
            <a:spLocks noGrp="1"/>
          </p:cNvSpPr>
          <p:nvPr>
            <p:ph idx="1"/>
          </p:nvPr>
        </p:nvSpPr>
        <p:spPr>
          <a:xfrm>
            <a:off x="804997" y="2272143"/>
            <a:ext cx="4706803" cy="3788830"/>
          </a:xfrm>
        </p:spPr>
        <p:txBody>
          <a:bodyPr anchor="ctr">
            <a:normAutofit/>
          </a:bodyPr>
          <a:lstStyle/>
          <a:p>
            <a:pPr marL="0" indent="0">
              <a:buNone/>
            </a:pPr>
            <a:r>
              <a:rPr lang="en-GB" sz="2000" b="1" dirty="0">
                <a:solidFill>
                  <a:srgbClr val="000000"/>
                </a:solidFill>
              </a:rPr>
              <a:t>Watch the video from 1:55 – 2:47</a:t>
            </a:r>
          </a:p>
          <a:p>
            <a:pPr marL="0" indent="0">
              <a:buNone/>
            </a:pPr>
            <a:endParaRPr lang="en-GB" sz="2000" b="1" dirty="0">
              <a:solidFill>
                <a:srgbClr val="000000"/>
              </a:solidFill>
            </a:endParaRPr>
          </a:p>
          <a:p>
            <a:pPr marL="0" indent="0">
              <a:buNone/>
            </a:pPr>
            <a:r>
              <a:rPr lang="en-GB" sz="2000" u="sng" dirty="0">
                <a:solidFill>
                  <a:srgbClr val="000000"/>
                </a:solidFill>
                <a:hlinkClick r:id="rId4"/>
              </a:rPr>
              <a:t>https://www.youtube.com/watch?v=Ob7UhHBI7Oc</a:t>
            </a:r>
            <a:endParaRPr lang="en-GB" sz="2000" dirty="0">
              <a:solidFill>
                <a:srgbClr val="000000"/>
              </a:solidFill>
            </a:endParaRPr>
          </a:p>
          <a:p>
            <a:pPr marL="0" indent="0">
              <a:buNone/>
            </a:pPr>
            <a:endParaRPr lang="en-GB" sz="2000" b="1" dirty="0">
              <a:solidFill>
                <a:srgbClr val="000000"/>
              </a:solidFill>
            </a:endParaRPr>
          </a:p>
          <a:p>
            <a:pPr marL="0" indent="0">
              <a:buNone/>
            </a:pPr>
            <a:r>
              <a:rPr lang="en-GB" sz="2000" dirty="0">
                <a:solidFill>
                  <a:srgbClr val="000000"/>
                </a:solidFill>
              </a:rPr>
              <a:t>Write down the definition of ‘population density in your books.</a:t>
            </a:r>
          </a:p>
          <a:p>
            <a:pPr marL="0" indent="0">
              <a:buNone/>
            </a:pPr>
            <a:endParaRPr lang="en-GB" sz="2000" dirty="0">
              <a:solidFill>
                <a:srgbClr val="000000"/>
              </a:solidFill>
            </a:endParaRPr>
          </a:p>
          <a:p>
            <a:pPr marL="0" indent="0">
              <a:buNone/>
            </a:pPr>
            <a:endParaRPr lang="en-GB" sz="2000" dirty="0">
              <a:solidFill>
                <a:srgbClr val="000000"/>
              </a:solidFill>
            </a:endParaRPr>
          </a:p>
        </p:txBody>
      </p:sp>
    </p:spTree>
    <p:extLst>
      <p:ext uri="{BB962C8B-B14F-4D97-AF65-F5344CB8AC3E}">
        <p14:creationId xmlns:p14="http://schemas.microsoft.com/office/powerpoint/2010/main" val="42798110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913C68-A16D-4611-93B7-559A5D03B3EF}"/>
              </a:ext>
            </a:extLst>
          </p:cNvPr>
          <p:cNvSpPr>
            <a:spLocks noGrp="1"/>
          </p:cNvSpPr>
          <p:nvPr>
            <p:ph type="title"/>
          </p:nvPr>
        </p:nvSpPr>
        <p:spPr>
          <a:xfrm>
            <a:off x="609601" y="4385066"/>
            <a:ext cx="10923638" cy="1317643"/>
          </a:xfrm>
        </p:spPr>
        <p:txBody>
          <a:bodyPr vert="horz" lIns="91440" tIns="45720" rIns="91440" bIns="45720" rtlCol="0" anchor="b">
            <a:normAutofit/>
          </a:bodyPr>
          <a:lstStyle/>
          <a:p>
            <a:r>
              <a:rPr lang="en-US" sz="6000" kern="1200">
                <a:solidFill>
                  <a:schemeClr val="tx1"/>
                </a:solidFill>
                <a:latin typeface="+mj-lt"/>
                <a:ea typeface="+mj-ea"/>
                <a:cs typeface="+mj-cs"/>
              </a:rPr>
              <a:t>Discuss</a:t>
            </a:r>
          </a:p>
        </p:txBody>
      </p:sp>
      <p:sp>
        <p:nvSpPr>
          <p:cNvPr id="3" name="Content Placeholder 2">
            <a:extLst>
              <a:ext uri="{FF2B5EF4-FFF2-40B4-BE49-F238E27FC236}">
                <a16:creationId xmlns:a16="http://schemas.microsoft.com/office/drawing/2014/main" id="{58520D90-83EF-47CC-AFD6-A1F7511106E4}"/>
              </a:ext>
            </a:extLst>
          </p:cNvPr>
          <p:cNvSpPr>
            <a:spLocks noGrp="1"/>
          </p:cNvSpPr>
          <p:nvPr>
            <p:ph idx="1"/>
          </p:nvPr>
        </p:nvSpPr>
        <p:spPr>
          <a:xfrm>
            <a:off x="609600" y="5702709"/>
            <a:ext cx="10923638" cy="521109"/>
          </a:xfrm>
        </p:spPr>
        <p:txBody>
          <a:bodyPr vert="horz" lIns="91440" tIns="45720" rIns="91440" bIns="45720" rtlCol="0">
            <a:normAutofit/>
          </a:bodyPr>
          <a:lstStyle/>
          <a:p>
            <a:pPr marL="0" indent="0">
              <a:buNone/>
            </a:pPr>
            <a:r>
              <a:rPr lang="en-US" sz="2400" kern="1200">
                <a:solidFill>
                  <a:schemeClr val="tx1"/>
                </a:solidFill>
                <a:latin typeface="+mn-lt"/>
                <a:ea typeface="+mn-ea"/>
                <a:cs typeface="+mn-cs"/>
              </a:rPr>
              <a:t>You are planning to build a new town - where do you think would be easier?</a:t>
            </a:r>
          </a:p>
        </p:txBody>
      </p:sp>
      <p:pic>
        <p:nvPicPr>
          <p:cNvPr id="5" name="Google Shape;122;p22">
            <a:extLst>
              <a:ext uri="{FF2B5EF4-FFF2-40B4-BE49-F238E27FC236}">
                <a16:creationId xmlns:a16="http://schemas.microsoft.com/office/drawing/2014/main" id="{6522D7B8-2BA7-4FA5-9CD2-10CF5303EBFE}"/>
              </a:ext>
            </a:extLst>
          </p:cNvPr>
          <p:cNvPicPr preferRelativeResize="0"/>
          <p:nvPr/>
        </p:nvPicPr>
        <p:blipFill rotWithShape="1">
          <a:blip r:embed="rId2"/>
          <a:srcRect t="6987"/>
          <a:stretch/>
        </p:blipFill>
        <p:spPr>
          <a:xfrm>
            <a:off x="20" y="10"/>
            <a:ext cx="6095974" cy="4252522"/>
          </a:xfrm>
          <a:prstGeom prst="rect">
            <a:avLst/>
          </a:prstGeom>
          <a:noFill/>
        </p:spPr>
      </p:pic>
      <p:pic>
        <p:nvPicPr>
          <p:cNvPr id="4" name="Google Shape;121;p22">
            <a:extLst>
              <a:ext uri="{FF2B5EF4-FFF2-40B4-BE49-F238E27FC236}">
                <a16:creationId xmlns:a16="http://schemas.microsoft.com/office/drawing/2014/main" id="{FF4F304F-F62B-41DB-A805-6BA049115110}"/>
              </a:ext>
            </a:extLst>
          </p:cNvPr>
          <p:cNvPicPr preferRelativeResize="0"/>
          <p:nvPr/>
        </p:nvPicPr>
        <p:blipFill rotWithShape="1">
          <a:blip r:embed="rId3"/>
          <a:srcRect t="6973"/>
          <a:stretch/>
        </p:blipFill>
        <p:spPr>
          <a:xfrm>
            <a:off x="6095999" y="-681"/>
            <a:ext cx="6096001" cy="4253215"/>
          </a:xfrm>
          <a:prstGeom prst="rect">
            <a:avLst/>
          </a:prstGeom>
          <a:noFill/>
        </p:spPr>
      </p:pic>
      <p:cxnSp>
        <p:nvCxnSpPr>
          <p:cNvPr id="10" name="Straight Connector 9">
            <a:extLst>
              <a:ext uri="{FF2B5EF4-FFF2-40B4-BE49-F238E27FC236}">
                <a16:creationId xmlns:a16="http://schemas.microsoft.com/office/drawing/2014/main" id="{EBAD6A72-88E8-42F7-88B9-CAF744536BE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6000" y="-680"/>
            <a:ext cx="0" cy="4242816"/>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C800968E-0A99-46C4-A9B2-6A63AC66F4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 y="4242136"/>
            <a:ext cx="12192002" cy="0"/>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14057094"/>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94CDD-F383-453B-86CF-64BBD76DEA42}"/>
              </a:ext>
            </a:extLst>
          </p:cNvPr>
          <p:cNvSpPr>
            <a:spLocks noGrp="1"/>
          </p:cNvSpPr>
          <p:nvPr>
            <p:ph type="title"/>
          </p:nvPr>
        </p:nvSpPr>
        <p:spPr>
          <a:xfrm>
            <a:off x="4965430" y="629268"/>
            <a:ext cx="6586491" cy="1286160"/>
          </a:xfrm>
        </p:spPr>
        <p:txBody>
          <a:bodyPr anchor="b">
            <a:normAutofit/>
          </a:bodyPr>
          <a:lstStyle/>
          <a:p>
            <a:r>
              <a:rPr lang="en-GB" dirty="0"/>
              <a:t>Topographical Map</a:t>
            </a:r>
          </a:p>
        </p:txBody>
      </p:sp>
      <p:sp>
        <p:nvSpPr>
          <p:cNvPr id="3" name="Content Placeholder 2">
            <a:extLst>
              <a:ext uri="{FF2B5EF4-FFF2-40B4-BE49-F238E27FC236}">
                <a16:creationId xmlns:a16="http://schemas.microsoft.com/office/drawing/2014/main" id="{3A346AEC-BF6F-48E3-A1A1-A47FC91413AF}"/>
              </a:ext>
            </a:extLst>
          </p:cNvPr>
          <p:cNvSpPr>
            <a:spLocks noGrp="1"/>
          </p:cNvSpPr>
          <p:nvPr>
            <p:ph idx="1"/>
          </p:nvPr>
        </p:nvSpPr>
        <p:spPr>
          <a:xfrm>
            <a:off x="4965431" y="2438400"/>
            <a:ext cx="6586489" cy="3785419"/>
          </a:xfrm>
        </p:spPr>
        <p:txBody>
          <a:bodyPr>
            <a:normAutofit/>
          </a:bodyPr>
          <a:lstStyle/>
          <a:p>
            <a:pPr marL="0" indent="0">
              <a:buNone/>
            </a:pPr>
            <a:r>
              <a:rPr lang="en-GB" sz="2000" b="1" dirty="0"/>
              <a:t>Watch the video from 2:47 – 3:48</a:t>
            </a:r>
          </a:p>
          <a:p>
            <a:pPr marL="0" indent="0">
              <a:buNone/>
            </a:pPr>
            <a:endParaRPr lang="en-GB" sz="2000" b="1" dirty="0"/>
          </a:p>
          <a:p>
            <a:pPr marL="0" indent="0">
              <a:buNone/>
            </a:pPr>
            <a:r>
              <a:rPr lang="en-GB" sz="2000" u="sng" dirty="0">
                <a:hlinkClick r:id="rId2"/>
              </a:rPr>
              <a:t>H</a:t>
            </a:r>
            <a:r>
              <a:rPr lang="en" sz="2000" u="sng" dirty="0">
                <a:hlinkClick r:id="rId2"/>
              </a:rPr>
              <a:t>ttps://www.youtube.com/watch?v=Ob7UhHBI7Oc</a:t>
            </a:r>
            <a:endParaRPr lang="en" sz="2000" u="sng" dirty="0"/>
          </a:p>
          <a:p>
            <a:pPr marL="0" indent="0">
              <a:buNone/>
            </a:pPr>
            <a:endParaRPr lang="en" sz="2000" b="1" u="sng" dirty="0"/>
          </a:p>
          <a:p>
            <a:pPr marL="0" indent="0">
              <a:buNone/>
            </a:pPr>
            <a:r>
              <a:rPr lang="en-GB" sz="2000" dirty="0"/>
              <a:t>Topographical just means representing the physical features of a landscape. </a:t>
            </a:r>
          </a:p>
          <a:p>
            <a:pPr marL="0" indent="0">
              <a:buNone/>
            </a:pPr>
            <a:r>
              <a:rPr lang="en-GB" sz="2000" dirty="0"/>
              <a:t>All the grey/brown areas are the mountainous areas of Japan.</a:t>
            </a:r>
          </a:p>
          <a:p>
            <a:pPr marL="0" indent="0">
              <a:buNone/>
            </a:pPr>
            <a:endParaRPr lang="en-GB" sz="2000" dirty="0"/>
          </a:p>
          <a:p>
            <a:pPr marL="0" indent="0">
              <a:buNone/>
            </a:pPr>
            <a:endParaRPr lang="en-GB" sz="2000" b="1" dirty="0"/>
          </a:p>
        </p:txBody>
      </p:sp>
      <p:pic>
        <p:nvPicPr>
          <p:cNvPr id="4" name="Google Shape;127;p23">
            <a:extLst>
              <a:ext uri="{FF2B5EF4-FFF2-40B4-BE49-F238E27FC236}">
                <a16:creationId xmlns:a16="http://schemas.microsoft.com/office/drawing/2014/main" id="{ADEF23D1-0327-4660-9FDC-1074E4263609}"/>
              </a:ext>
            </a:extLst>
          </p:cNvPr>
          <p:cNvPicPr preferRelativeResize="0"/>
          <p:nvPr/>
        </p:nvPicPr>
        <p:blipFill rotWithShape="1">
          <a:blip r:embed="rId3"/>
          <a:srcRect l="20008" r="29297"/>
          <a:stretch/>
        </p:blipFill>
        <p:spPr>
          <a:xfrm>
            <a:off x="20" y="10"/>
            <a:ext cx="4635571" cy="6857990"/>
          </a:xfrm>
          <a:prstGeom prst="rect">
            <a:avLst/>
          </a:prstGeom>
          <a:noFill/>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167BE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476372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8C7B66D-8C78-480F-A98B-3F195E65A5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45DA3D6-7357-4D6A-BE63-153B27CC7CC5}"/>
              </a:ext>
            </a:extLst>
          </p:cNvPr>
          <p:cNvSpPr>
            <a:spLocks noGrp="1"/>
          </p:cNvSpPr>
          <p:nvPr>
            <p:ph type="title"/>
          </p:nvPr>
        </p:nvSpPr>
        <p:spPr>
          <a:xfrm>
            <a:off x="5359523" y="-31332"/>
            <a:ext cx="5991227" cy="1683019"/>
          </a:xfrm>
        </p:spPr>
        <p:txBody>
          <a:bodyPr>
            <a:normAutofit/>
          </a:bodyPr>
          <a:lstStyle/>
          <a:p>
            <a:pPr algn="ctr"/>
            <a:r>
              <a:rPr lang="en-GB" sz="4800" dirty="0"/>
              <a:t>Population Density in Japan</a:t>
            </a:r>
          </a:p>
        </p:txBody>
      </p:sp>
      <p:pic>
        <p:nvPicPr>
          <p:cNvPr id="6" name="Picture 5">
            <a:extLst>
              <a:ext uri="{FF2B5EF4-FFF2-40B4-BE49-F238E27FC236}">
                <a16:creationId xmlns:a16="http://schemas.microsoft.com/office/drawing/2014/main" id="{C38012DC-9BD4-4C79-96A7-31B5BF8CF0AB}"/>
              </a:ext>
            </a:extLst>
          </p:cNvPr>
          <p:cNvPicPr>
            <a:picLocks noChangeAspect="1"/>
          </p:cNvPicPr>
          <p:nvPr/>
        </p:nvPicPr>
        <p:blipFill>
          <a:blip r:embed="rId2"/>
          <a:stretch>
            <a:fillRect/>
          </a:stretch>
        </p:blipFill>
        <p:spPr>
          <a:xfrm>
            <a:off x="185362" y="654995"/>
            <a:ext cx="4810874" cy="1659751"/>
          </a:xfrm>
          <a:prstGeom prst="rect">
            <a:avLst/>
          </a:prstGeom>
        </p:spPr>
      </p:pic>
      <p:pic>
        <p:nvPicPr>
          <p:cNvPr id="4" name="Google Shape;134;p24">
            <a:extLst>
              <a:ext uri="{FF2B5EF4-FFF2-40B4-BE49-F238E27FC236}">
                <a16:creationId xmlns:a16="http://schemas.microsoft.com/office/drawing/2014/main" id="{0E30BE2B-1722-4478-8864-0E741D9022E5}"/>
              </a:ext>
            </a:extLst>
          </p:cNvPr>
          <p:cNvPicPr preferRelativeResize="0"/>
          <p:nvPr/>
        </p:nvPicPr>
        <p:blipFill>
          <a:blip r:embed="rId3"/>
          <a:stretch>
            <a:fillRect/>
          </a:stretch>
        </p:blipFill>
        <p:spPr>
          <a:xfrm>
            <a:off x="6488684" y="1482794"/>
            <a:ext cx="5225353" cy="5544099"/>
          </a:xfrm>
          <a:prstGeom prst="rect">
            <a:avLst/>
          </a:prstGeom>
          <a:noFill/>
        </p:spPr>
      </p:pic>
      <p:sp>
        <p:nvSpPr>
          <p:cNvPr id="3" name="Content Placeholder 2">
            <a:extLst>
              <a:ext uri="{FF2B5EF4-FFF2-40B4-BE49-F238E27FC236}">
                <a16:creationId xmlns:a16="http://schemas.microsoft.com/office/drawing/2014/main" id="{DD95F064-5A51-4184-B9A6-9F1C8412E330}"/>
              </a:ext>
            </a:extLst>
          </p:cNvPr>
          <p:cNvSpPr>
            <a:spLocks noGrp="1"/>
          </p:cNvSpPr>
          <p:nvPr>
            <p:ph idx="1"/>
          </p:nvPr>
        </p:nvSpPr>
        <p:spPr>
          <a:xfrm>
            <a:off x="185362" y="2741097"/>
            <a:ext cx="5991227" cy="3690551"/>
          </a:xfrm>
        </p:spPr>
        <p:txBody>
          <a:bodyPr>
            <a:normAutofit/>
          </a:bodyPr>
          <a:lstStyle/>
          <a:p>
            <a:pPr marL="0" lvl="0" indent="0" rtl="0">
              <a:spcBef>
                <a:spcPts val="0"/>
              </a:spcBef>
              <a:spcAft>
                <a:spcPts val="0"/>
              </a:spcAft>
              <a:buNone/>
            </a:pPr>
            <a:r>
              <a:rPr lang="en-GB" sz="2000" dirty="0"/>
              <a:t>The red places are very full of people, where there are over 1000 people per square kilometre. The blue places have a small amount of people living there.</a:t>
            </a:r>
          </a:p>
          <a:p>
            <a:pPr marL="0" lvl="0" indent="0" rtl="0">
              <a:spcBef>
                <a:spcPts val="0"/>
              </a:spcBef>
              <a:spcAft>
                <a:spcPts val="0"/>
              </a:spcAft>
              <a:buNone/>
            </a:pPr>
            <a:endParaRPr lang="en-GB" sz="2000" dirty="0"/>
          </a:p>
          <a:p>
            <a:pPr marL="0" lvl="0" indent="0" rtl="0">
              <a:spcBef>
                <a:spcPts val="0"/>
              </a:spcBef>
              <a:spcAft>
                <a:spcPts val="0"/>
              </a:spcAft>
              <a:buNone/>
            </a:pPr>
            <a:r>
              <a:rPr lang="en-GB" sz="2000" dirty="0"/>
              <a:t>Can you predict where the main cities are in Japan from using this map?</a:t>
            </a:r>
          </a:p>
          <a:p>
            <a:pPr marL="0" lvl="0" indent="0" rtl="0">
              <a:spcBef>
                <a:spcPts val="0"/>
              </a:spcBef>
              <a:spcAft>
                <a:spcPts val="0"/>
              </a:spcAft>
              <a:buNone/>
            </a:pPr>
            <a:endParaRPr lang="en-GB" sz="2000" dirty="0"/>
          </a:p>
          <a:p>
            <a:pPr marL="0" lvl="0" indent="0" rtl="0">
              <a:spcBef>
                <a:spcPts val="0"/>
              </a:spcBef>
              <a:spcAft>
                <a:spcPts val="0"/>
              </a:spcAft>
              <a:buNone/>
            </a:pPr>
            <a:r>
              <a:rPr lang="en-GB" sz="2000" dirty="0"/>
              <a:t>Can you predict where the mountainous areas might be? (Think about how mountains may affect the population of that area.)</a:t>
            </a:r>
          </a:p>
          <a:p>
            <a:pPr marL="0" indent="0">
              <a:buNone/>
            </a:pPr>
            <a:endParaRPr lang="en-GB" sz="2000" dirty="0"/>
          </a:p>
        </p:txBody>
      </p:sp>
    </p:spTree>
    <p:extLst>
      <p:ext uri="{BB962C8B-B14F-4D97-AF65-F5344CB8AC3E}">
        <p14:creationId xmlns:p14="http://schemas.microsoft.com/office/powerpoint/2010/main" val="33678483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5" name="Straight Connector 9">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6000"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16" name="Rectangle 11">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78068" y="4633546"/>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9AE30C-E461-4CEB-8814-63BE189744C0}"/>
              </a:ext>
            </a:extLst>
          </p:cNvPr>
          <p:cNvSpPr>
            <a:spLocks noGrp="1"/>
          </p:cNvSpPr>
          <p:nvPr>
            <p:ph type="title"/>
          </p:nvPr>
        </p:nvSpPr>
        <p:spPr>
          <a:xfrm>
            <a:off x="527538" y="4756638"/>
            <a:ext cx="11139854" cy="930447"/>
          </a:xfrm>
        </p:spPr>
        <p:txBody>
          <a:bodyPr vert="horz" lIns="91440" tIns="45720" rIns="91440" bIns="45720" rtlCol="0" anchor="b">
            <a:normAutofit/>
          </a:bodyPr>
          <a:lstStyle/>
          <a:p>
            <a:pPr algn="ctr"/>
            <a:r>
              <a:rPr lang="en-US" sz="5400">
                <a:solidFill>
                  <a:srgbClr val="FFFFFF"/>
                </a:solidFill>
              </a:rPr>
              <a:t>What do you notice?</a:t>
            </a:r>
          </a:p>
        </p:txBody>
      </p:sp>
      <p:pic>
        <p:nvPicPr>
          <p:cNvPr id="5" name="Google Shape;150;p26">
            <a:extLst>
              <a:ext uri="{FF2B5EF4-FFF2-40B4-BE49-F238E27FC236}">
                <a16:creationId xmlns:a16="http://schemas.microsoft.com/office/drawing/2014/main" id="{D8ABF99F-0B65-4414-A468-677C76AE16CA}"/>
              </a:ext>
            </a:extLst>
          </p:cNvPr>
          <p:cNvPicPr preferRelativeResize="0"/>
          <p:nvPr/>
        </p:nvPicPr>
        <p:blipFill>
          <a:blip r:embed="rId2"/>
          <a:stretch>
            <a:fillRect/>
          </a:stretch>
        </p:blipFill>
        <p:spPr>
          <a:xfrm>
            <a:off x="1230891" y="307731"/>
            <a:ext cx="3634215" cy="3997637"/>
          </a:xfrm>
          <a:prstGeom prst="rect">
            <a:avLst/>
          </a:prstGeom>
          <a:noFill/>
        </p:spPr>
      </p:pic>
      <p:pic>
        <p:nvPicPr>
          <p:cNvPr id="4" name="Google Shape;151;p26">
            <a:extLst>
              <a:ext uri="{FF2B5EF4-FFF2-40B4-BE49-F238E27FC236}">
                <a16:creationId xmlns:a16="http://schemas.microsoft.com/office/drawing/2014/main" id="{E970A579-9885-4246-A609-700E49609BE4}"/>
              </a:ext>
            </a:extLst>
          </p:cNvPr>
          <p:cNvPicPr preferRelativeResize="0"/>
          <p:nvPr/>
        </p:nvPicPr>
        <p:blipFill>
          <a:blip r:embed="rId3"/>
          <a:stretch>
            <a:fillRect/>
          </a:stretch>
        </p:blipFill>
        <p:spPr>
          <a:xfrm>
            <a:off x="7175165" y="307731"/>
            <a:ext cx="3937672" cy="3997637"/>
          </a:xfrm>
          <a:prstGeom prst="rect">
            <a:avLst/>
          </a:prstGeom>
          <a:noFill/>
        </p:spPr>
      </p:pic>
      <p:cxnSp>
        <p:nvCxnSpPr>
          <p:cNvPr id="14" name="Straight Connector 13">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09800" y="5738691"/>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103579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0D0BFA-778A-42C2-AD17-0AE3E662ED81}"/>
              </a:ext>
            </a:extLst>
          </p:cNvPr>
          <p:cNvSpPr>
            <a:spLocks noGrp="1"/>
          </p:cNvSpPr>
          <p:nvPr>
            <p:ph type="title"/>
          </p:nvPr>
        </p:nvSpPr>
        <p:spPr/>
        <p:txBody>
          <a:bodyPr/>
          <a:lstStyle/>
          <a:p>
            <a:r>
              <a:rPr lang="en-GB" dirty="0"/>
              <a:t>Topographical Map – Higher Resolution</a:t>
            </a:r>
          </a:p>
        </p:txBody>
      </p:sp>
      <p:sp>
        <p:nvSpPr>
          <p:cNvPr id="3" name="Content Placeholder 2">
            <a:extLst>
              <a:ext uri="{FF2B5EF4-FFF2-40B4-BE49-F238E27FC236}">
                <a16:creationId xmlns:a16="http://schemas.microsoft.com/office/drawing/2014/main" id="{83301DF6-53C2-4498-8C5B-411B13DAD824}"/>
              </a:ext>
            </a:extLst>
          </p:cNvPr>
          <p:cNvSpPr>
            <a:spLocks noGrp="1"/>
          </p:cNvSpPr>
          <p:nvPr>
            <p:ph idx="1"/>
          </p:nvPr>
        </p:nvSpPr>
        <p:spPr/>
        <p:txBody>
          <a:bodyPr>
            <a:normAutofit fontScale="85000" lnSpcReduction="10000"/>
          </a:bodyPr>
          <a:lstStyle/>
          <a:p>
            <a:pPr marL="0" indent="0">
              <a:buNone/>
            </a:pPr>
            <a:r>
              <a:rPr lang="en-GB" dirty="0"/>
              <a:t>What other information may we be able to collect using a topographical map?</a:t>
            </a:r>
          </a:p>
          <a:p>
            <a:pPr marL="0" indent="0">
              <a:buNone/>
            </a:pPr>
            <a:endParaRPr lang="en-GB" dirty="0"/>
          </a:p>
          <a:p>
            <a:pPr marL="0" indent="0">
              <a:buNone/>
            </a:pPr>
            <a:r>
              <a:rPr lang="en" dirty="0"/>
              <a:t>Mountains, lakes, rivers, cities, oceans, beaches, forests, roads, railtracks etc. Other maps may show temperature or rainfall, or population density, religious beliefs.</a:t>
            </a:r>
            <a:endParaRPr lang="en-GB" dirty="0"/>
          </a:p>
          <a:p>
            <a:pPr marL="0" indent="0">
              <a:buNone/>
            </a:pPr>
            <a:endParaRPr lang="en-GB" dirty="0"/>
          </a:p>
          <a:p>
            <a:pPr marL="0" indent="0">
              <a:buNone/>
            </a:pPr>
            <a:r>
              <a:rPr lang="en-GB" sz="2800" u="sng" dirty="0">
                <a:solidFill>
                  <a:schemeClr val="hlink"/>
                </a:solidFill>
                <a:hlinkClick r:id="rId2"/>
              </a:rPr>
              <a:t>https://www.worldofmaps.net/typo3temp/images/topographie-japan.jpg</a:t>
            </a:r>
            <a:endParaRPr lang="en-GB" sz="2800" u="sng" dirty="0">
              <a:solidFill>
                <a:schemeClr val="hlink"/>
              </a:solidFill>
            </a:endParaRPr>
          </a:p>
          <a:p>
            <a:pPr marL="0" indent="0">
              <a:buNone/>
            </a:pPr>
            <a:endParaRPr lang="en-GB" u="sng" dirty="0">
              <a:solidFill>
                <a:schemeClr val="hlink"/>
              </a:solidFill>
            </a:endParaRPr>
          </a:p>
          <a:p>
            <a:pPr marL="0" indent="0">
              <a:buNone/>
            </a:pPr>
            <a:r>
              <a:rPr lang="en-GB" dirty="0"/>
              <a:t>What does the colour key tell us?</a:t>
            </a:r>
          </a:p>
          <a:p>
            <a:pPr marL="0" indent="0">
              <a:buNone/>
            </a:pPr>
            <a:endParaRPr lang="en-GB" dirty="0"/>
          </a:p>
          <a:p>
            <a:pPr marL="0" indent="0">
              <a:buNone/>
            </a:pPr>
            <a:r>
              <a:rPr lang="en-GB" dirty="0">
                <a:hlinkClick r:id="rId3"/>
              </a:rPr>
              <a:t>http://maps.unomaha.edu/Peterson/geog1000/MapLinks/Japan.htm</a:t>
            </a: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16113056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AFE8227-C443-417B-BA91-520EB1EF45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60F8E7-8B24-4ADC-B374-B6BF11105CAE}"/>
              </a:ext>
            </a:extLst>
          </p:cNvPr>
          <p:cNvSpPr>
            <a:spLocks noGrp="1"/>
          </p:cNvSpPr>
          <p:nvPr>
            <p:ph type="title"/>
          </p:nvPr>
        </p:nvSpPr>
        <p:spPr>
          <a:xfrm>
            <a:off x="8643193" y="489507"/>
            <a:ext cx="3091607" cy="1655483"/>
          </a:xfrm>
        </p:spPr>
        <p:txBody>
          <a:bodyPr anchor="b">
            <a:normAutofit/>
          </a:bodyPr>
          <a:lstStyle/>
          <a:p>
            <a:r>
              <a:rPr lang="en-GB" sz="3700"/>
              <a:t>What have we learned today?</a:t>
            </a:r>
          </a:p>
        </p:txBody>
      </p:sp>
      <p:pic>
        <p:nvPicPr>
          <p:cNvPr id="4" name="Google Shape;166;p28">
            <a:extLst>
              <a:ext uri="{FF2B5EF4-FFF2-40B4-BE49-F238E27FC236}">
                <a16:creationId xmlns:a16="http://schemas.microsoft.com/office/drawing/2014/main" id="{EE319955-8474-468D-8B2D-F56894A62F38}"/>
              </a:ext>
            </a:extLst>
          </p:cNvPr>
          <p:cNvPicPr preferRelativeResize="0"/>
          <p:nvPr/>
        </p:nvPicPr>
        <p:blipFill rotWithShape="1">
          <a:blip r:embed="rId2"/>
          <a:srcRect l="3256" r="13480" b="-1"/>
          <a:stretch/>
        </p:blipFill>
        <p:spPr>
          <a:xfrm>
            <a:off x="20" y="431"/>
            <a:ext cx="8115280" cy="6408311"/>
          </a:xfrm>
          <a:prstGeom prst="rect">
            <a:avLst/>
          </a:prstGeom>
          <a:noFill/>
        </p:spPr>
      </p:pic>
      <p:sp>
        <p:nvSpPr>
          <p:cNvPr id="3" name="Content Placeholder 2">
            <a:extLst>
              <a:ext uri="{FF2B5EF4-FFF2-40B4-BE49-F238E27FC236}">
                <a16:creationId xmlns:a16="http://schemas.microsoft.com/office/drawing/2014/main" id="{5C36D44C-C7E9-4154-A8B7-08F478246244}"/>
              </a:ext>
            </a:extLst>
          </p:cNvPr>
          <p:cNvSpPr>
            <a:spLocks noGrp="1"/>
          </p:cNvSpPr>
          <p:nvPr>
            <p:ph idx="1"/>
          </p:nvPr>
        </p:nvSpPr>
        <p:spPr>
          <a:xfrm>
            <a:off x="8643193" y="2418408"/>
            <a:ext cx="2942813" cy="3540265"/>
          </a:xfrm>
        </p:spPr>
        <p:txBody>
          <a:bodyPr>
            <a:normAutofit/>
          </a:bodyPr>
          <a:lstStyle/>
          <a:p>
            <a:pPr marL="0" indent="0">
              <a:buNone/>
            </a:pPr>
            <a:r>
              <a:rPr lang="en-GB" sz="2000" b="1"/>
              <a:t>Watch the video from 3:48 – 5:36</a:t>
            </a:r>
          </a:p>
          <a:p>
            <a:pPr marL="0" indent="0">
              <a:buNone/>
            </a:pPr>
            <a:endParaRPr lang="en-GB" sz="2000"/>
          </a:p>
          <a:p>
            <a:pPr marL="0" indent="0">
              <a:buNone/>
            </a:pPr>
            <a:r>
              <a:rPr lang="en" sz="2000" u="sng">
                <a:hlinkClick r:id="rId3"/>
              </a:rPr>
              <a:t>https://www.youtube.com/watch?v=Ob7UhHBI7Oc</a:t>
            </a:r>
            <a:endParaRPr lang="en-GB" sz="2000"/>
          </a:p>
        </p:txBody>
      </p:sp>
      <p:sp>
        <p:nvSpPr>
          <p:cNvPr id="11" name="Rectangle 10">
            <a:extLst>
              <a:ext uri="{FF2B5EF4-FFF2-40B4-BE49-F238E27FC236}">
                <a16:creationId xmlns:a16="http://schemas.microsoft.com/office/drawing/2014/main" id="{907741FC-B544-4A6E-B831-6789D04233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8741"/>
            <a:ext cx="12191998" cy="457202"/>
          </a:xfrm>
          <a:prstGeom prst="rect">
            <a:avLst/>
          </a:prstGeom>
          <a:gradFill>
            <a:gsLst>
              <a:gs pos="34000">
                <a:srgbClr val="000000">
                  <a:alpha val="96000"/>
                </a:srgbClr>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F0BE7ED-7814-4273-B18A-F26CC038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6408742"/>
            <a:ext cx="8115300" cy="449258"/>
          </a:xfrm>
          <a:prstGeom prst="rect">
            <a:avLst/>
          </a:prstGeom>
          <a:gradFill>
            <a:gsLst>
              <a:gs pos="28000">
                <a:schemeClr val="accent1">
                  <a:lumMod val="75000"/>
                  <a:alpha val="59000"/>
                </a:schemeClr>
              </a:gs>
              <a:gs pos="100000">
                <a:srgbClr val="000000">
                  <a:alpha val="70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431010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29"/>
          <p:cNvSpPr txBox="1">
            <a:spLocks noGrp="1"/>
          </p:cNvSpPr>
          <p:nvPr>
            <p:ph type="title"/>
          </p:nvPr>
        </p:nvSpPr>
        <p:spPr>
          <a:xfrm>
            <a:off x="415600" y="238900"/>
            <a:ext cx="11360800" cy="763600"/>
          </a:xfrm>
          <a:prstGeom prst="rect">
            <a:avLst/>
          </a:prstGeom>
          <a:ln>
            <a:noFill/>
          </a:ln>
        </p:spPr>
        <p:txBody>
          <a:bodyPr spcFirstLastPara="1" vert="horz" wrap="square" lIns="121900" tIns="121900" rIns="121900" bIns="121900" rtlCol="0" anchor="t" anchorCtr="0">
            <a:noAutofit/>
          </a:bodyPr>
          <a:lstStyle/>
          <a:p>
            <a:pPr>
              <a:spcBef>
                <a:spcPts val="0"/>
              </a:spcBef>
            </a:pPr>
            <a:r>
              <a:rPr lang="en" dirty="0"/>
              <a:t>Write this question in your books:</a:t>
            </a:r>
            <a:endParaRPr dirty="0"/>
          </a:p>
          <a:p>
            <a:pPr>
              <a:spcBef>
                <a:spcPts val="0"/>
              </a:spcBef>
            </a:pPr>
            <a:endParaRPr sz="6000" dirty="0"/>
          </a:p>
          <a:p>
            <a:pPr>
              <a:spcBef>
                <a:spcPts val="0"/>
              </a:spcBef>
            </a:pPr>
            <a:r>
              <a:rPr lang="en" sz="2800" b="1" dirty="0"/>
              <a:t>          Why has Japan developed many large cities like Tokyo along its coastline?</a:t>
            </a:r>
            <a:endParaRPr sz="2800" b="1" dirty="0"/>
          </a:p>
          <a:p>
            <a:pPr>
              <a:spcBef>
                <a:spcPts val="0"/>
              </a:spcBef>
            </a:pPr>
            <a:endParaRPr sz="1867" dirty="0"/>
          </a:p>
          <a:p>
            <a:pPr>
              <a:spcBef>
                <a:spcPts val="0"/>
              </a:spcBef>
            </a:pPr>
            <a:r>
              <a:rPr lang="en" sz="1867" dirty="0"/>
              <a:t>Using the four main features of Japanese geography, can you answer this question? Try and use specific evidence from your maps to support  your answer.</a:t>
            </a:r>
            <a:endParaRPr sz="1867" dirty="0"/>
          </a:p>
          <a:p>
            <a:pPr>
              <a:spcBef>
                <a:spcPts val="0"/>
              </a:spcBef>
            </a:pPr>
            <a:endParaRPr sz="1867" dirty="0"/>
          </a:p>
          <a:p>
            <a:pPr>
              <a:spcBef>
                <a:spcPts val="0"/>
              </a:spcBef>
            </a:pPr>
            <a:endParaRPr sz="1867" dirty="0"/>
          </a:p>
          <a:p>
            <a:pPr>
              <a:spcBef>
                <a:spcPts val="0"/>
              </a:spcBef>
            </a:pPr>
            <a:r>
              <a:rPr lang="en" sz="1867" b="1" dirty="0">
                <a:solidFill>
                  <a:srgbClr val="FF0000"/>
                </a:solidFill>
              </a:rPr>
              <a:t>Challenge</a:t>
            </a:r>
            <a:r>
              <a:rPr lang="en" sz="1867" dirty="0"/>
              <a:t>: </a:t>
            </a:r>
            <a:r>
              <a:rPr lang="en" sz="1867" b="1" dirty="0"/>
              <a:t>Why might people say that  ‘Japan is a landscape where people and nature live in a very delicate balance’?</a:t>
            </a:r>
            <a:endParaRPr sz="1867" b="1" dirty="0"/>
          </a:p>
          <a:p>
            <a:pPr>
              <a:spcBef>
                <a:spcPts val="0"/>
              </a:spcBef>
            </a:pPr>
            <a:endParaRPr sz="1867" dirty="0"/>
          </a:p>
          <a:p>
            <a:pPr>
              <a:spcBef>
                <a:spcPts val="0"/>
              </a:spcBef>
              <a:buClr>
                <a:schemeClr val="dk1"/>
              </a:buClr>
              <a:buSzPts val="1100"/>
            </a:pPr>
            <a:endParaRPr sz="1867" dirty="0"/>
          </a:p>
          <a:p>
            <a:pPr>
              <a:spcBef>
                <a:spcPts val="0"/>
              </a:spcBef>
            </a:pPr>
            <a:endParaRPr dirty="0"/>
          </a:p>
        </p:txBody>
      </p:sp>
      <p:sp>
        <p:nvSpPr>
          <p:cNvPr id="172" name="Google Shape;172;p29"/>
          <p:cNvSpPr txBox="1"/>
          <p:nvPr/>
        </p:nvSpPr>
        <p:spPr>
          <a:xfrm>
            <a:off x="640100" y="4239500"/>
            <a:ext cx="11016800" cy="2379600"/>
          </a:xfrm>
          <a:prstGeom prst="rect">
            <a:avLst/>
          </a:prstGeom>
          <a:solidFill>
            <a:srgbClr val="D9EAD3"/>
          </a:solidFill>
          <a:ln>
            <a:noFill/>
          </a:ln>
        </p:spPr>
        <p:txBody>
          <a:bodyPr spcFirstLastPara="1" wrap="square" lIns="121900" tIns="121900" rIns="121900" bIns="121900" anchor="t" anchorCtr="0">
            <a:noAutofit/>
          </a:bodyPr>
          <a:lstStyle/>
          <a:p>
            <a:r>
              <a:rPr lang="en" sz="2000" dirty="0">
                <a:latin typeface="Comic Sans MS"/>
                <a:ea typeface="Comic Sans MS"/>
                <a:cs typeface="Comic Sans MS"/>
                <a:sym typeface="Comic Sans MS"/>
              </a:rPr>
              <a:t>Population density                       islands                        large population (10th in the world)</a:t>
            </a:r>
            <a:endParaRPr sz="2000" dirty="0">
              <a:latin typeface="Comic Sans MS"/>
              <a:ea typeface="Comic Sans MS"/>
              <a:cs typeface="Comic Sans MS"/>
              <a:sym typeface="Comic Sans MS"/>
            </a:endParaRPr>
          </a:p>
          <a:p>
            <a:r>
              <a:rPr lang="en" sz="2000" dirty="0">
                <a:latin typeface="Comic Sans MS"/>
                <a:ea typeface="Comic Sans MS"/>
                <a:cs typeface="Comic Sans MS"/>
                <a:sym typeface="Comic Sans MS"/>
              </a:rPr>
              <a:t>                          </a:t>
            </a:r>
            <a:endParaRPr sz="2000" dirty="0">
              <a:latin typeface="Comic Sans MS"/>
              <a:ea typeface="Comic Sans MS"/>
              <a:cs typeface="Comic Sans MS"/>
              <a:sym typeface="Comic Sans MS"/>
            </a:endParaRPr>
          </a:p>
          <a:p>
            <a:r>
              <a:rPr lang="en" sz="2000" dirty="0">
                <a:latin typeface="Comic Sans MS"/>
                <a:ea typeface="Comic Sans MS"/>
                <a:cs typeface="Comic Sans MS"/>
                <a:sym typeface="Comic Sans MS"/>
              </a:rPr>
              <a:t>Archipelago                  volcanoes                earthquakes            tsunamis (such as 2011)</a:t>
            </a:r>
            <a:endParaRPr sz="2000" dirty="0">
              <a:latin typeface="Comic Sans MS"/>
              <a:ea typeface="Comic Sans MS"/>
              <a:cs typeface="Comic Sans MS"/>
              <a:sym typeface="Comic Sans MS"/>
            </a:endParaRPr>
          </a:p>
          <a:p>
            <a:endParaRPr sz="2000" dirty="0">
              <a:latin typeface="Comic Sans MS"/>
              <a:ea typeface="Comic Sans MS"/>
              <a:cs typeface="Comic Sans MS"/>
              <a:sym typeface="Comic Sans MS"/>
            </a:endParaRPr>
          </a:p>
          <a:p>
            <a:r>
              <a:rPr lang="en" sz="2000" dirty="0">
                <a:latin typeface="Comic Sans MS"/>
                <a:ea typeface="Comic Sans MS"/>
                <a:cs typeface="Comic Sans MS"/>
                <a:sym typeface="Comic Sans MS"/>
              </a:rPr>
              <a:t>Seismic activity                   ring of fire                    tectonic plates               pacific plate</a:t>
            </a:r>
            <a:endParaRPr sz="2000" dirty="0">
              <a:latin typeface="Comic Sans MS"/>
              <a:ea typeface="Comic Sans MS"/>
              <a:cs typeface="Comic Sans MS"/>
              <a:sym typeface="Comic Sans MS"/>
            </a:endParaRPr>
          </a:p>
          <a:p>
            <a:endParaRPr sz="2000" dirty="0">
              <a:latin typeface="Comic Sans MS"/>
              <a:ea typeface="Comic Sans MS"/>
              <a:cs typeface="Comic Sans MS"/>
              <a:sym typeface="Comic Sans MS"/>
            </a:endParaRPr>
          </a:p>
          <a:p>
            <a:r>
              <a:rPr lang="en" sz="2000" dirty="0">
                <a:latin typeface="Comic Sans MS"/>
                <a:ea typeface="Comic Sans MS"/>
                <a:cs typeface="Comic Sans MS"/>
                <a:sym typeface="Comic Sans MS"/>
              </a:rPr>
              <a:t>Mountainous         Landscape              Tokyo (30 million people)               </a:t>
            </a:r>
            <a:endParaRPr sz="2000" dirty="0">
              <a:latin typeface="Comic Sans MS"/>
              <a:ea typeface="Comic Sans MS"/>
              <a:cs typeface="Comic Sans MS"/>
              <a:sym typeface="Comic Sans MS"/>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30"/>
          <p:cNvSpPr txBox="1">
            <a:spLocks noGrp="1"/>
          </p:cNvSpPr>
          <p:nvPr>
            <p:ph type="title"/>
          </p:nvPr>
        </p:nvSpPr>
        <p:spPr>
          <a:xfrm>
            <a:off x="0" y="93500"/>
            <a:ext cx="11360800" cy="763600"/>
          </a:xfrm>
          <a:prstGeom prst="rect">
            <a:avLst/>
          </a:prstGeom>
        </p:spPr>
        <p:txBody>
          <a:bodyPr spcFirstLastPara="1" vert="horz" wrap="square" lIns="121900" tIns="121900" rIns="121900" bIns="121900" rtlCol="0" anchor="t" anchorCtr="0">
            <a:noAutofit/>
          </a:bodyPr>
          <a:lstStyle/>
          <a:p>
            <a:pPr>
              <a:spcBef>
                <a:spcPts val="0"/>
              </a:spcBef>
            </a:pPr>
            <a:r>
              <a:rPr lang="en" sz="1867" dirty="0"/>
              <a:t>Rate your answer:</a:t>
            </a:r>
            <a:endParaRPr sz="1867" dirty="0"/>
          </a:p>
          <a:p>
            <a:pPr>
              <a:spcBef>
                <a:spcPts val="0"/>
              </a:spcBef>
            </a:pPr>
            <a:r>
              <a:rPr lang="en" sz="1867" dirty="0"/>
              <a:t>              </a:t>
            </a:r>
            <a:r>
              <a:rPr lang="en" sz="1867" b="1" dirty="0"/>
              <a:t>Why has Japan developed many large cities like Tokyo along near its coastline?</a:t>
            </a:r>
            <a:endParaRPr sz="1867" b="1" dirty="0"/>
          </a:p>
          <a:p>
            <a:pPr>
              <a:spcBef>
                <a:spcPts val="0"/>
              </a:spcBef>
            </a:pPr>
            <a:endParaRPr sz="1867" dirty="0"/>
          </a:p>
        </p:txBody>
      </p:sp>
      <p:graphicFrame>
        <p:nvGraphicFramePr>
          <p:cNvPr id="178" name="Google Shape;178;p30"/>
          <p:cNvGraphicFramePr/>
          <p:nvPr>
            <p:extLst>
              <p:ext uri="{D42A27DB-BD31-4B8C-83A1-F6EECF244321}">
                <p14:modId xmlns:p14="http://schemas.microsoft.com/office/powerpoint/2010/main" val="3967945736"/>
              </p:ext>
            </p:extLst>
          </p:nvPr>
        </p:nvGraphicFramePr>
        <p:xfrm>
          <a:off x="165183" y="1117760"/>
          <a:ext cx="11861633" cy="5646740"/>
        </p:xfrm>
        <a:graphic>
          <a:graphicData uri="http://schemas.openxmlformats.org/drawingml/2006/table">
            <a:tbl>
              <a:tblPr>
                <a:noFill/>
              </a:tblPr>
              <a:tblGrid>
                <a:gridCol w="11861633">
                  <a:extLst>
                    <a:ext uri="{9D8B030D-6E8A-4147-A177-3AD203B41FA5}">
                      <a16:colId xmlns:a16="http://schemas.microsoft.com/office/drawing/2014/main" val="20000"/>
                    </a:ext>
                  </a:extLst>
                </a:gridCol>
              </a:tblGrid>
              <a:tr h="747545">
                <a:tc>
                  <a:txBody>
                    <a:bodyPr/>
                    <a:lstStyle/>
                    <a:p>
                      <a:pPr marL="0" lvl="0" indent="0" algn="l" rtl="0">
                        <a:spcBef>
                          <a:spcPts val="0"/>
                        </a:spcBef>
                        <a:spcAft>
                          <a:spcPts val="0"/>
                        </a:spcAft>
                        <a:buNone/>
                      </a:pPr>
                      <a:r>
                        <a:rPr lang="en" sz="1800"/>
                        <a:t>Level 1: Japan has lots of large cities </a:t>
                      </a:r>
                      <a:r>
                        <a:rPr lang="en" sz="1800">
                          <a:highlight>
                            <a:srgbClr val="FCE5CD"/>
                          </a:highlight>
                        </a:rPr>
                        <a:t>because</a:t>
                      </a:r>
                      <a:r>
                        <a:rPr lang="en" sz="1800"/>
                        <a:t> it has lots of people and they want to live by the coast and not on the mountains.</a:t>
                      </a:r>
                      <a:endParaRPr sz="1800"/>
                    </a:p>
                  </a:txBody>
                  <a:tcPr marL="121900" marR="121900" marT="121900" marB="121900"/>
                </a:tc>
                <a:extLst>
                  <a:ext uri="{0D108BD9-81ED-4DB2-BD59-A6C34878D82A}">
                    <a16:rowId xmlns:a16="http://schemas.microsoft.com/office/drawing/2014/main" val="10000"/>
                  </a:ext>
                </a:extLst>
              </a:tr>
              <a:tr h="1586972">
                <a:tc>
                  <a:txBody>
                    <a:bodyPr/>
                    <a:lstStyle/>
                    <a:p>
                      <a:pPr marL="0" lvl="0" indent="0" algn="l" rtl="0">
                        <a:spcBef>
                          <a:spcPts val="0"/>
                        </a:spcBef>
                        <a:spcAft>
                          <a:spcPts val="0"/>
                        </a:spcAft>
                        <a:buNone/>
                      </a:pPr>
                      <a:r>
                        <a:rPr lang="en" sz="1800"/>
                        <a:t>Level 2:</a:t>
                      </a:r>
                      <a:endParaRPr sz="1800"/>
                    </a:p>
                    <a:p>
                      <a:pPr marL="0" lvl="0" indent="0" algn="l" rtl="0">
                        <a:spcBef>
                          <a:spcPts val="0"/>
                        </a:spcBef>
                        <a:spcAft>
                          <a:spcPts val="0"/>
                        </a:spcAft>
                        <a:buNone/>
                      </a:pPr>
                      <a:r>
                        <a:rPr lang="en" sz="1800"/>
                        <a:t>Japan has developed many large cities along its coastline </a:t>
                      </a:r>
                      <a:r>
                        <a:rPr lang="en" sz="1800">
                          <a:highlight>
                            <a:srgbClr val="FCE5CD"/>
                          </a:highlight>
                        </a:rPr>
                        <a:t>because</a:t>
                      </a:r>
                      <a:r>
                        <a:rPr lang="en" sz="1800"/>
                        <a:t> it is mainly near the coast where the land is flatter, making it better for people to live there. </a:t>
                      </a:r>
                      <a:r>
                        <a:rPr lang="en" sz="1800">
                          <a:highlight>
                            <a:srgbClr val="FCE5CD"/>
                          </a:highlight>
                        </a:rPr>
                        <a:t>About 70% of the country is covered in mountains</a:t>
                      </a:r>
                      <a:r>
                        <a:rPr lang="en" sz="1800"/>
                        <a:t>, which are not very good for farming or building homes, so people are squashed together in large cities like </a:t>
                      </a:r>
                      <a:r>
                        <a:rPr lang="en" sz="1800">
                          <a:highlight>
                            <a:srgbClr val="FCE5CD"/>
                          </a:highlight>
                        </a:rPr>
                        <a:t>Japan’s capital: Tokyo (population 30 million).</a:t>
                      </a:r>
                      <a:endParaRPr sz="1800">
                        <a:highlight>
                          <a:srgbClr val="FCE5CD"/>
                        </a:highlight>
                      </a:endParaRPr>
                    </a:p>
                  </a:txBody>
                  <a:tcPr marL="121900" marR="121900" marT="121900" marB="121900"/>
                </a:tc>
                <a:extLst>
                  <a:ext uri="{0D108BD9-81ED-4DB2-BD59-A6C34878D82A}">
                    <a16:rowId xmlns:a16="http://schemas.microsoft.com/office/drawing/2014/main" val="10001"/>
                  </a:ext>
                </a:extLst>
              </a:tr>
              <a:tr h="3267328">
                <a:tc>
                  <a:txBody>
                    <a:bodyPr/>
                    <a:lstStyle/>
                    <a:p>
                      <a:pPr marL="0" lvl="0" indent="0" algn="l" rtl="0">
                        <a:spcBef>
                          <a:spcPts val="0"/>
                        </a:spcBef>
                        <a:spcAft>
                          <a:spcPts val="0"/>
                        </a:spcAft>
                        <a:buNone/>
                      </a:pPr>
                      <a:r>
                        <a:rPr lang="en" sz="1800" dirty="0"/>
                        <a:t>Level 3/4: </a:t>
                      </a:r>
                      <a:r>
                        <a:rPr lang="en" sz="1800" dirty="0">
                          <a:highlight>
                            <a:srgbClr val="FCE5CD"/>
                          </a:highlight>
                        </a:rPr>
                        <a:t>There are several factors that have meant Japan has developed large cities along its coastline</a:t>
                      </a:r>
                      <a:r>
                        <a:rPr lang="en" sz="1800" dirty="0"/>
                        <a:t>. </a:t>
                      </a:r>
                      <a:r>
                        <a:rPr lang="en" sz="1800" dirty="0">
                          <a:highlight>
                            <a:srgbClr val="FCE5CD"/>
                          </a:highlight>
                        </a:rPr>
                        <a:t>Firstly</a:t>
                      </a:r>
                      <a:r>
                        <a:rPr lang="en" sz="1800" dirty="0"/>
                        <a:t>, Japan is an </a:t>
                      </a:r>
                      <a:r>
                        <a:rPr lang="en" sz="1800" dirty="0">
                          <a:highlight>
                            <a:srgbClr val="FCE5CD"/>
                          </a:highlight>
                        </a:rPr>
                        <a:t>archipelago</a:t>
                      </a:r>
                      <a:r>
                        <a:rPr lang="en" sz="1800" dirty="0"/>
                        <a:t>, which means it is made up of many islands ranging in size. </a:t>
                      </a:r>
                      <a:r>
                        <a:rPr lang="en" sz="1800" dirty="0">
                          <a:highlight>
                            <a:srgbClr val="FCE5CD"/>
                          </a:highlight>
                        </a:rPr>
                        <a:t>The result of this i</a:t>
                      </a:r>
                      <a:r>
                        <a:rPr lang="en" sz="1800" dirty="0"/>
                        <a:t>s that there is a limit to the amount of space Japan has for people to expand into. </a:t>
                      </a:r>
                      <a:r>
                        <a:rPr lang="en" sz="1800" dirty="0">
                          <a:highlight>
                            <a:srgbClr val="FCE5CD"/>
                          </a:highlight>
                        </a:rPr>
                        <a:t>Secondly</a:t>
                      </a:r>
                      <a:r>
                        <a:rPr lang="en" sz="1800" dirty="0"/>
                        <a:t>, Japan has a large population with </a:t>
                      </a:r>
                      <a:r>
                        <a:rPr lang="en" sz="1800" dirty="0">
                          <a:highlight>
                            <a:srgbClr val="FCE5CD"/>
                          </a:highlight>
                        </a:rPr>
                        <a:t>approximately 127 million people living there,</a:t>
                      </a:r>
                      <a:r>
                        <a:rPr lang="en" sz="1800" dirty="0"/>
                        <a:t> making it the </a:t>
                      </a:r>
                      <a:r>
                        <a:rPr lang="en" sz="1800" dirty="0">
                          <a:highlight>
                            <a:srgbClr val="FCE5CD"/>
                          </a:highlight>
                        </a:rPr>
                        <a:t>10th largest population in the world.</a:t>
                      </a:r>
                      <a:r>
                        <a:rPr lang="en" sz="1800" dirty="0"/>
                        <a:t> On the other hand, Japan’s land area not in the top ten for size, if fact it is the </a:t>
                      </a:r>
                      <a:r>
                        <a:rPr lang="en" sz="1800" dirty="0">
                          <a:highlight>
                            <a:srgbClr val="FCE5CD"/>
                          </a:highlight>
                        </a:rPr>
                        <a:t>61st largest country by land area</a:t>
                      </a:r>
                      <a:r>
                        <a:rPr lang="en" sz="1800" dirty="0"/>
                        <a:t>. On top of this, </a:t>
                      </a:r>
                      <a:r>
                        <a:rPr lang="en" sz="1800" dirty="0">
                          <a:highlight>
                            <a:srgbClr val="FCE5CD"/>
                          </a:highlight>
                        </a:rPr>
                        <a:t>70% of Japan is covered by mountains</a:t>
                      </a:r>
                      <a:r>
                        <a:rPr lang="en" sz="1800" dirty="0"/>
                        <a:t>, which are not ideal for farming or building homes. This means Japan’s large population is squeezed into the small amount living space left. Much of this space is by the coastlines, where bigger and bigger cities have formed as the population has grown over time. One example is Tokyo</a:t>
                      </a:r>
                      <a:r>
                        <a:rPr lang="en" sz="1800" dirty="0">
                          <a:highlight>
                            <a:srgbClr val="FCE5CD"/>
                          </a:highlight>
                        </a:rPr>
                        <a:t>- the largest city in the world- with 30 million inhabitants.</a:t>
                      </a:r>
                      <a:endParaRPr sz="1800" dirty="0">
                        <a:highlight>
                          <a:srgbClr val="FCE5CD"/>
                        </a:highlight>
                      </a:endParaRPr>
                    </a:p>
                  </a:txBody>
                  <a:tcPr marL="121900" marR="121900" marT="121900" marB="121900"/>
                </a:tc>
                <a:extLst>
                  <a:ext uri="{0D108BD9-81ED-4DB2-BD59-A6C34878D82A}">
                    <a16:rowId xmlns:a16="http://schemas.microsoft.com/office/drawing/2014/main" val="10002"/>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pic>
        <p:nvPicPr>
          <p:cNvPr id="183" name="Google Shape;183;p31"/>
          <p:cNvPicPr preferRelativeResize="0"/>
          <p:nvPr/>
        </p:nvPicPr>
        <p:blipFill>
          <a:blip r:embed="rId3">
            <a:alphaModFix/>
          </a:blip>
          <a:stretch>
            <a:fillRect/>
          </a:stretch>
        </p:blipFill>
        <p:spPr>
          <a:xfrm>
            <a:off x="0" y="1"/>
            <a:ext cx="5151168" cy="2861767"/>
          </a:xfrm>
          <a:prstGeom prst="rect">
            <a:avLst/>
          </a:prstGeom>
          <a:noFill/>
          <a:ln>
            <a:noFill/>
          </a:ln>
        </p:spPr>
      </p:pic>
      <p:pic>
        <p:nvPicPr>
          <p:cNvPr id="184" name="Google Shape;184;p31"/>
          <p:cNvPicPr preferRelativeResize="0"/>
          <p:nvPr/>
        </p:nvPicPr>
        <p:blipFill>
          <a:blip r:embed="rId4">
            <a:alphaModFix/>
          </a:blip>
          <a:stretch>
            <a:fillRect/>
          </a:stretch>
        </p:blipFill>
        <p:spPr>
          <a:xfrm>
            <a:off x="7727733" y="0"/>
            <a:ext cx="4464267" cy="2790160"/>
          </a:xfrm>
          <a:prstGeom prst="rect">
            <a:avLst/>
          </a:prstGeom>
          <a:noFill/>
          <a:ln>
            <a:noFill/>
          </a:ln>
        </p:spPr>
      </p:pic>
      <p:pic>
        <p:nvPicPr>
          <p:cNvPr id="185" name="Google Shape;185;p31"/>
          <p:cNvPicPr preferRelativeResize="0"/>
          <p:nvPr/>
        </p:nvPicPr>
        <p:blipFill>
          <a:blip r:embed="rId5">
            <a:alphaModFix/>
          </a:blip>
          <a:stretch>
            <a:fillRect/>
          </a:stretch>
        </p:blipFill>
        <p:spPr>
          <a:xfrm>
            <a:off x="7727739" y="3721867"/>
            <a:ext cx="4464259" cy="3136135"/>
          </a:xfrm>
          <a:prstGeom prst="rect">
            <a:avLst/>
          </a:prstGeom>
          <a:noFill/>
          <a:ln>
            <a:noFill/>
          </a:ln>
        </p:spPr>
      </p:pic>
      <p:pic>
        <p:nvPicPr>
          <p:cNvPr id="186" name="Google Shape;186;p31"/>
          <p:cNvPicPr preferRelativeResize="0"/>
          <p:nvPr/>
        </p:nvPicPr>
        <p:blipFill>
          <a:blip r:embed="rId6">
            <a:alphaModFix/>
          </a:blip>
          <a:stretch>
            <a:fillRect/>
          </a:stretch>
        </p:blipFill>
        <p:spPr>
          <a:xfrm>
            <a:off x="0" y="3878909"/>
            <a:ext cx="5151168" cy="2979092"/>
          </a:xfrm>
          <a:prstGeom prst="rect">
            <a:avLst/>
          </a:prstGeom>
          <a:noFill/>
          <a:ln>
            <a:noFill/>
          </a:ln>
        </p:spPr>
      </p:pic>
      <p:sp>
        <p:nvSpPr>
          <p:cNvPr id="187" name="Google Shape;187;p31"/>
          <p:cNvSpPr txBox="1"/>
          <p:nvPr/>
        </p:nvSpPr>
        <p:spPr>
          <a:xfrm>
            <a:off x="5198767" y="137300"/>
            <a:ext cx="360000" cy="360000"/>
          </a:xfrm>
          <a:prstGeom prst="rect">
            <a:avLst/>
          </a:prstGeom>
          <a:noFill/>
          <a:ln>
            <a:noFill/>
          </a:ln>
        </p:spPr>
        <p:txBody>
          <a:bodyPr spcFirstLastPara="1" wrap="square" lIns="121900" tIns="121900" rIns="121900" bIns="121900" anchor="t" anchorCtr="0">
            <a:noAutofit/>
          </a:bodyPr>
          <a:lstStyle/>
          <a:p>
            <a:r>
              <a:rPr lang="en" sz="2400"/>
              <a:t>1</a:t>
            </a:r>
            <a:endParaRPr sz="2400"/>
          </a:p>
        </p:txBody>
      </p:sp>
      <p:sp>
        <p:nvSpPr>
          <p:cNvPr id="188" name="Google Shape;188;p31"/>
          <p:cNvSpPr txBox="1"/>
          <p:nvPr/>
        </p:nvSpPr>
        <p:spPr>
          <a:xfrm>
            <a:off x="7001500" y="300500"/>
            <a:ext cx="596400" cy="556400"/>
          </a:xfrm>
          <a:prstGeom prst="rect">
            <a:avLst/>
          </a:prstGeom>
          <a:noFill/>
          <a:ln>
            <a:noFill/>
          </a:ln>
        </p:spPr>
        <p:txBody>
          <a:bodyPr spcFirstLastPara="1" wrap="square" lIns="121900" tIns="121900" rIns="121900" bIns="121900" anchor="t" anchorCtr="0">
            <a:noAutofit/>
          </a:bodyPr>
          <a:lstStyle/>
          <a:p>
            <a:r>
              <a:rPr lang="en" sz="2400"/>
              <a:t>2</a:t>
            </a:r>
            <a:endParaRPr sz="2400"/>
          </a:p>
        </p:txBody>
      </p:sp>
      <p:sp>
        <p:nvSpPr>
          <p:cNvPr id="189" name="Google Shape;189;p31"/>
          <p:cNvSpPr txBox="1"/>
          <p:nvPr/>
        </p:nvSpPr>
        <p:spPr>
          <a:xfrm>
            <a:off x="5198767" y="3878900"/>
            <a:ext cx="596400" cy="556400"/>
          </a:xfrm>
          <a:prstGeom prst="rect">
            <a:avLst/>
          </a:prstGeom>
          <a:noFill/>
          <a:ln>
            <a:noFill/>
          </a:ln>
        </p:spPr>
        <p:txBody>
          <a:bodyPr spcFirstLastPara="1" wrap="square" lIns="121900" tIns="121900" rIns="121900" bIns="121900" anchor="t" anchorCtr="0">
            <a:noAutofit/>
          </a:bodyPr>
          <a:lstStyle/>
          <a:p>
            <a:r>
              <a:rPr lang="en" sz="2400"/>
              <a:t>3</a:t>
            </a:r>
            <a:endParaRPr sz="2400"/>
          </a:p>
        </p:txBody>
      </p:sp>
      <p:sp>
        <p:nvSpPr>
          <p:cNvPr id="190" name="Google Shape;190;p31"/>
          <p:cNvSpPr txBox="1"/>
          <p:nvPr/>
        </p:nvSpPr>
        <p:spPr>
          <a:xfrm>
            <a:off x="7001500" y="4521967"/>
            <a:ext cx="596400" cy="556400"/>
          </a:xfrm>
          <a:prstGeom prst="rect">
            <a:avLst/>
          </a:prstGeom>
          <a:noFill/>
          <a:ln>
            <a:noFill/>
          </a:ln>
        </p:spPr>
        <p:txBody>
          <a:bodyPr spcFirstLastPara="1" wrap="square" lIns="121900" tIns="121900" rIns="121900" bIns="121900" anchor="t" anchorCtr="0">
            <a:noAutofit/>
          </a:bodyPr>
          <a:lstStyle/>
          <a:p>
            <a:r>
              <a:rPr lang="en" sz="2400"/>
              <a:t>4</a:t>
            </a:r>
            <a:endParaRPr sz="2400"/>
          </a:p>
        </p:txBody>
      </p:sp>
      <p:sp>
        <p:nvSpPr>
          <p:cNvPr id="191" name="Google Shape;191;p31"/>
          <p:cNvSpPr txBox="1"/>
          <p:nvPr/>
        </p:nvSpPr>
        <p:spPr>
          <a:xfrm>
            <a:off x="340200" y="2976467"/>
            <a:ext cx="11556400" cy="635200"/>
          </a:xfrm>
          <a:prstGeom prst="rect">
            <a:avLst/>
          </a:prstGeom>
          <a:noFill/>
          <a:ln>
            <a:noFill/>
          </a:ln>
        </p:spPr>
        <p:txBody>
          <a:bodyPr spcFirstLastPara="1" wrap="square" lIns="121900" tIns="121900" rIns="121900" bIns="121900" anchor="t" anchorCtr="0">
            <a:noAutofit/>
          </a:bodyPr>
          <a:lstStyle/>
          <a:p>
            <a:r>
              <a:rPr lang="en" sz="2400" dirty="0"/>
              <a:t>                                      Which one of these photos is not of a place in Japan?</a:t>
            </a:r>
            <a:endParaRPr sz="2400" dirty="0"/>
          </a:p>
        </p:txBody>
      </p:sp>
      <p:sp>
        <p:nvSpPr>
          <p:cNvPr id="192" name="Google Shape;192;p31"/>
          <p:cNvSpPr txBox="1"/>
          <p:nvPr/>
        </p:nvSpPr>
        <p:spPr>
          <a:xfrm>
            <a:off x="191100" y="2951267"/>
            <a:ext cx="2441600" cy="770400"/>
          </a:xfrm>
          <a:prstGeom prst="rect">
            <a:avLst/>
          </a:prstGeom>
          <a:noFill/>
          <a:ln>
            <a:noFill/>
          </a:ln>
        </p:spPr>
        <p:txBody>
          <a:bodyPr spcFirstLastPara="1" wrap="square" lIns="121900" tIns="121900" rIns="121900" bIns="121900" anchor="t" anchorCtr="0">
            <a:noAutofit/>
          </a:bodyPr>
          <a:lstStyle/>
          <a:p>
            <a:r>
              <a:rPr lang="en" sz="2400"/>
              <a:t>PLENARY</a:t>
            </a:r>
            <a:endParaRPr sz="240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pic>
        <p:nvPicPr>
          <p:cNvPr id="197" name="Google Shape;197;p32"/>
          <p:cNvPicPr preferRelativeResize="0"/>
          <p:nvPr/>
        </p:nvPicPr>
        <p:blipFill>
          <a:blip r:embed="rId3">
            <a:alphaModFix/>
          </a:blip>
          <a:stretch>
            <a:fillRect/>
          </a:stretch>
        </p:blipFill>
        <p:spPr>
          <a:xfrm>
            <a:off x="0" y="1"/>
            <a:ext cx="5151168" cy="2861767"/>
          </a:xfrm>
          <a:prstGeom prst="rect">
            <a:avLst/>
          </a:prstGeom>
          <a:noFill/>
          <a:ln>
            <a:noFill/>
          </a:ln>
        </p:spPr>
      </p:pic>
      <p:pic>
        <p:nvPicPr>
          <p:cNvPr id="198" name="Google Shape;198;p32"/>
          <p:cNvPicPr preferRelativeResize="0"/>
          <p:nvPr/>
        </p:nvPicPr>
        <p:blipFill>
          <a:blip r:embed="rId4">
            <a:alphaModFix/>
          </a:blip>
          <a:stretch>
            <a:fillRect/>
          </a:stretch>
        </p:blipFill>
        <p:spPr>
          <a:xfrm>
            <a:off x="7727733" y="0"/>
            <a:ext cx="4464267" cy="2790160"/>
          </a:xfrm>
          <a:prstGeom prst="rect">
            <a:avLst/>
          </a:prstGeom>
          <a:noFill/>
          <a:ln>
            <a:noFill/>
          </a:ln>
        </p:spPr>
      </p:pic>
      <p:pic>
        <p:nvPicPr>
          <p:cNvPr id="199" name="Google Shape;199;p32"/>
          <p:cNvPicPr preferRelativeResize="0"/>
          <p:nvPr/>
        </p:nvPicPr>
        <p:blipFill>
          <a:blip r:embed="rId5">
            <a:alphaModFix/>
          </a:blip>
          <a:stretch>
            <a:fillRect/>
          </a:stretch>
        </p:blipFill>
        <p:spPr>
          <a:xfrm>
            <a:off x="7727739" y="3721867"/>
            <a:ext cx="4464259" cy="3136135"/>
          </a:xfrm>
          <a:prstGeom prst="rect">
            <a:avLst/>
          </a:prstGeom>
          <a:noFill/>
          <a:ln>
            <a:noFill/>
          </a:ln>
        </p:spPr>
      </p:pic>
      <p:pic>
        <p:nvPicPr>
          <p:cNvPr id="200" name="Google Shape;200;p32"/>
          <p:cNvPicPr preferRelativeResize="0"/>
          <p:nvPr/>
        </p:nvPicPr>
        <p:blipFill>
          <a:blip r:embed="rId6">
            <a:alphaModFix/>
          </a:blip>
          <a:stretch>
            <a:fillRect/>
          </a:stretch>
        </p:blipFill>
        <p:spPr>
          <a:xfrm>
            <a:off x="0" y="3878909"/>
            <a:ext cx="5151168" cy="2979092"/>
          </a:xfrm>
          <a:prstGeom prst="rect">
            <a:avLst/>
          </a:prstGeom>
          <a:noFill/>
          <a:ln>
            <a:noFill/>
          </a:ln>
        </p:spPr>
      </p:pic>
      <p:sp>
        <p:nvSpPr>
          <p:cNvPr id="201" name="Google Shape;201;p32"/>
          <p:cNvSpPr txBox="1"/>
          <p:nvPr/>
        </p:nvSpPr>
        <p:spPr>
          <a:xfrm>
            <a:off x="5198767" y="137300"/>
            <a:ext cx="360000" cy="360000"/>
          </a:xfrm>
          <a:prstGeom prst="rect">
            <a:avLst/>
          </a:prstGeom>
          <a:noFill/>
          <a:ln>
            <a:noFill/>
          </a:ln>
        </p:spPr>
        <p:txBody>
          <a:bodyPr spcFirstLastPara="1" wrap="square" lIns="121900" tIns="121900" rIns="121900" bIns="121900" anchor="t" anchorCtr="0">
            <a:noAutofit/>
          </a:bodyPr>
          <a:lstStyle/>
          <a:p>
            <a:r>
              <a:rPr lang="en" sz="2400"/>
              <a:t>1</a:t>
            </a:r>
            <a:endParaRPr sz="2400"/>
          </a:p>
        </p:txBody>
      </p:sp>
      <p:sp>
        <p:nvSpPr>
          <p:cNvPr id="202" name="Google Shape;202;p32"/>
          <p:cNvSpPr txBox="1"/>
          <p:nvPr/>
        </p:nvSpPr>
        <p:spPr>
          <a:xfrm>
            <a:off x="7001500" y="300500"/>
            <a:ext cx="596400" cy="556400"/>
          </a:xfrm>
          <a:prstGeom prst="rect">
            <a:avLst/>
          </a:prstGeom>
          <a:noFill/>
          <a:ln>
            <a:noFill/>
          </a:ln>
        </p:spPr>
        <p:txBody>
          <a:bodyPr spcFirstLastPara="1" wrap="square" lIns="121900" tIns="121900" rIns="121900" bIns="121900" anchor="t" anchorCtr="0">
            <a:noAutofit/>
          </a:bodyPr>
          <a:lstStyle/>
          <a:p>
            <a:r>
              <a:rPr lang="en" sz="2400"/>
              <a:t>2</a:t>
            </a:r>
            <a:endParaRPr sz="2400"/>
          </a:p>
        </p:txBody>
      </p:sp>
      <p:sp>
        <p:nvSpPr>
          <p:cNvPr id="203" name="Google Shape;203;p32"/>
          <p:cNvSpPr txBox="1"/>
          <p:nvPr/>
        </p:nvSpPr>
        <p:spPr>
          <a:xfrm>
            <a:off x="5198767" y="3878900"/>
            <a:ext cx="596400" cy="556400"/>
          </a:xfrm>
          <a:prstGeom prst="rect">
            <a:avLst/>
          </a:prstGeom>
          <a:noFill/>
          <a:ln>
            <a:noFill/>
          </a:ln>
        </p:spPr>
        <p:txBody>
          <a:bodyPr spcFirstLastPara="1" wrap="square" lIns="121900" tIns="121900" rIns="121900" bIns="121900" anchor="t" anchorCtr="0">
            <a:noAutofit/>
          </a:bodyPr>
          <a:lstStyle/>
          <a:p>
            <a:r>
              <a:rPr lang="en" sz="2400"/>
              <a:t>3</a:t>
            </a:r>
            <a:endParaRPr sz="2400"/>
          </a:p>
        </p:txBody>
      </p:sp>
      <p:sp>
        <p:nvSpPr>
          <p:cNvPr id="204" name="Google Shape;204;p32"/>
          <p:cNvSpPr txBox="1"/>
          <p:nvPr/>
        </p:nvSpPr>
        <p:spPr>
          <a:xfrm>
            <a:off x="7001500" y="4521967"/>
            <a:ext cx="596400" cy="556400"/>
          </a:xfrm>
          <a:prstGeom prst="rect">
            <a:avLst/>
          </a:prstGeom>
          <a:noFill/>
          <a:ln>
            <a:noFill/>
          </a:ln>
        </p:spPr>
        <p:txBody>
          <a:bodyPr spcFirstLastPara="1" wrap="square" lIns="121900" tIns="121900" rIns="121900" bIns="121900" anchor="t" anchorCtr="0">
            <a:noAutofit/>
          </a:bodyPr>
          <a:lstStyle/>
          <a:p>
            <a:r>
              <a:rPr lang="en" sz="2400"/>
              <a:t>4</a:t>
            </a:r>
            <a:endParaRPr sz="2400"/>
          </a:p>
        </p:txBody>
      </p:sp>
      <p:sp>
        <p:nvSpPr>
          <p:cNvPr id="205" name="Google Shape;205;p32"/>
          <p:cNvSpPr txBox="1"/>
          <p:nvPr/>
        </p:nvSpPr>
        <p:spPr>
          <a:xfrm>
            <a:off x="340200" y="2976467"/>
            <a:ext cx="11556400" cy="635200"/>
          </a:xfrm>
          <a:prstGeom prst="rect">
            <a:avLst/>
          </a:prstGeom>
          <a:noFill/>
          <a:ln>
            <a:noFill/>
          </a:ln>
        </p:spPr>
        <p:txBody>
          <a:bodyPr spcFirstLastPara="1" wrap="square" lIns="121900" tIns="121900" rIns="121900" bIns="121900" anchor="t" anchorCtr="0">
            <a:noAutofit/>
          </a:bodyPr>
          <a:lstStyle/>
          <a:p>
            <a:r>
              <a:rPr lang="en" sz="2400" dirty="0"/>
              <a:t>          Trick question! They all are in Japan! On your maps predict where they might be</a:t>
            </a:r>
            <a:endParaRPr sz="24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TotalTime>
  <Words>1169</Words>
  <Application>Microsoft Office PowerPoint</Application>
  <PresentationFormat>Widescreen</PresentationFormat>
  <Paragraphs>126</Paragraphs>
  <Slides>17</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Calibri Light</vt:lpstr>
      <vt:lpstr>Comic Sans MS</vt:lpstr>
      <vt:lpstr>Georgia</vt:lpstr>
      <vt:lpstr>Office Theme</vt:lpstr>
      <vt:lpstr>JAPAN</vt:lpstr>
      <vt:lpstr>Lesson 1 - Why does Japan have ‘super cities’ like Tokyo along its coastline? </vt:lpstr>
      <vt:lpstr>Introduction to Japan</vt:lpstr>
      <vt:lpstr>Using a map or atlas…</vt:lpstr>
      <vt:lpstr>Key Facts about Japan…</vt:lpstr>
      <vt:lpstr>Japan is made of four main islands  (and thousands of other little ones remember!)</vt:lpstr>
      <vt:lpstr>What is population density?</vt:lpstr>
      <vt:lpstr>Discuss</vt:lpstr>
      <vt:lpstr>Topographical Map</vt:lpstr>
      <vt:lpstr>Population Density in Japan</vt:lpstr>
      <vt:lpstr>What do you notice?</vt:lpstr>
      <vt:lpstr>Topographical Map – Higher Resolution</vt:lpstr>
      <vt:lpstr>What have we learned today?</vt:lpstr>
      <vt:lpstr>Write this question in your books:            Why has Japan developed many large cities like Tokyo along its coastline?  Using the four main features of Japanese geography, can you answer this question? Try and use specific evidence from your maps to support  your answer.   Challenge: Why might people say that  ‘Japan is a landscape where people and nature live in a very delicate balance’?   </vt:lpstr>
      <vt:lpstr>Rate your answer:               Why has Japan developed many large cities like Tokyo along near its coastline?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JAPAN</dc:title>
  <dc:creator>joanne</dc:creator>
  <cp:lastModifiedBy>joanne</cp:lastModifiedBy>
  <cp:revision>13</cp:revision>
  <dcterms:created xsi:type="dcterms:W3CDTF">2021-02-22T08:42:28Z</dcterms:created>
  <dcterms:modified xsi:type="dcterms:W3CDTF">2021-02-22T09:33:37Z</dcterms:modified>
</cp:coreProperties>
</file>