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8" r:id="rId6"/>
    <p:sldId id="260" r:id="rId7"/>
    <p:sldId id="263" r:id="rId8"/>
    <p:sldId id="261" r:id="rId9"/>
    <p:sldId id="264" r:id="rId10"/>
    <p:sldId id="262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542E42-5271-4BA7-94E2-58116A9731DA}" type="datetimeFigureOut">
              <a:rPr lang="en-GB" smtClean="0"/>
              <a:t>11/07/2019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06B939-69D8-47F6-9531-EA92B9FDE6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542E42-5271-4BA7-94E2-58116A9731DA}" type="datetimeFigureOut">
              <a:rPr lang="en-GB" smtClean="0"/>
              <a:t>11/07/2019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06B939-69D8-47F6-9531-EA92B9FDE6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542E42-5271-4BA7-94E2-58116A9731DA}" type="datetimeFigureOut">
              <a:rPr lang="en-GB" smtClean="0"/>
              <a:t>11/07/2019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06B939-69D8-47F6-9531-EA92B9FDE6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542E42-5271-4BA7-94E2-58116A9731DA}" type="datetimeFigureOut">
              <a:rPr lang="en-GB" smtClean="0"/>
              <a:t>11/07/2019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06B939-69D8-47F6-9531-EA92B9FDE6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542E42-5271-4BA7-94E2-58116A9731DA}" type="datetimeFigureOut">
              <a:rPr lang="en-GB" smtClean="0"/>
              <a:t>11/07/2019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06B939-69D8-47F6-9531-EA92B9FDE6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542E42-5271-4BA7-94E2-58116A9731DA}" type="datetimeFigureOut">
              <a:rPr lang="en-GB" smtClean="0"/>
              <a:t>11/07/2019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06B939-69D8-47F6-9531-EA92B9FDE6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542E42-5271-4BA7-94E2-58116A9731DA}" type="datetimeFigureOut">
              <a:rPr lang="en-GB" smtClean="0"/>
              <a:t>11/07/2019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06B939-69D8-47F6-9531-EA92B9FDE6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542E42-5271-4BA7-94E2-58116A9731DA}" type="datetimeFigureOut">
              <a:rPr lang="en-GB" smtClean="0"/>
              <a:t>11/07/2019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06B939-69D8-47F6-9531-EA92B9FDE6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542E42-5271-4BA7-94E2-58116A9731DA}" type="datetimeFigureOut">
              <a:rPr lang="en-GB" smtClean="0"/>
              <a:t>11/07/2019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06B939-69D8-47F6-9531-EA92B9FDE6E4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542E42-5271-4BA7-94E2-58116A9731DA}" type="datetimeFigureOut">
              <a:rPr lang="en-GB" smtClean="0"/>
              <a:t>11/07/2019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06B939-69D8-47F6-9531-EA92B9FDE6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542E42-5271-4BA7-94E2-58116A9731DA}" type="datetimeFigureOut">
              <a:rPr lang="en-GB" smtClean="0"/>
              <a:t>11/07/2019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06B939-69D8-47F6-9531-EA92B9FDE6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29542E42-5271-4BA7-94E2-58116A9731DA}" type="datetimeFigureOut">
              <a:rPr lang="en-GB" smtClean="0"/>
              <a:t>11/07/2019</a:t>
            </a:fld>
            <a:endParaRPr lang="en-GB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506B939-69D8-47F6-9531-EA92B9FDE6E4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Parent Council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Summer 2 </a:t>
            </a:r>
          </a:p>
          <a:p>
            <a:r>
              <a:rPr lang="en-GB" dirty="0" smtClean="0"/>
              <a:t>2019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3263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000" dirty="0" smtClean="0"/>
              <a:t>The purpose of the Parent Council is to: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en-GB" dirty="0" smtClean="0"/>
              <a:t>Give </a:t>
            </a:r>
            <a:r>
              <a:rPr lang="en-GB" dirty="0"/>
              <a:t>parents an insight into how the school is run</a:t>
            </a:r>
          </a:p>
          <a:p>
            <a:pPr lvl="0"/>
            <a:r>
              <a:rPr lang="en-GB" dirty="0"/>
              <a:t>Allow the Senior Leadership Team to understand better the views of parents on matters concerning the school</a:t>
            </a:r>
          </a:p>
          <a:p>
            <a:pPr lvl="0"/>
            <a:r>
              <a:rPr lang="en-GB" dirty="0"/>
              <a:t>Contribute to addressing the school’s priorities</a:t>
            </a:r>
          </a:p>
          <a:p>
            <a:pPr lvl="0"/>
            <a:r>
              <a:rPr lang="en-GB" dirty="0"/>
              <a:t>Continue to build on the relationship between the school and the wider community</a:t>
            </a:r>
          </a:p>
          <a:p>
            <a:pPr lvl="0"/>
            <a:r>
              <a:rPr lang="en-GB" dirty="0"/>
              <a:t>Contribute to the monitoring and improvement of teaching and learning</a:t>
            </a:r>
          </a:p>
          <a:p>
            <a:pPr marL="0" indent="0">
              <a:buNone/>
            </a:pPr>
            <a:r>
              <a:rPr lang="en-GB" dirty="0"/>
              <a:t>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0205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As a Council Member you will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z="2800" dirty="0" smtClean="0"/>
              <a:t>Attend half-termly meetings</a:t>
            </a:r>
          </a:p>
          <a:p>
            <a:pPr lvl="0"/>
            <a:r>
              <a:rPr lang="en-GB" sz="2800" dirty="0" smtClean="0"/>
              <a:t>Represent the interests of all parents within the class you represent</a:t>
            </a:r>
          </a:p>
          <a:p>
            <a:pPr lvl="0"/>
            <a:r>
              <a:rPr lang="en-GB" sz="2800" dirty="0" smtClean="0"/>
              <a:t>Contribute to discussions and ideas concerning the schools priorities</a:t>
            </a:r>
          </a:p>
          <a:p>
            <a:pPr lvl="0"/>
            <a:r>
              <a:rPr lang="en-GB" sz="2800" dirty="0" smtClean="0"/>
              <a:t>Interview teachers and pupils with the help of the Senior Leadership Team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035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Today’s Agenda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1196752"/>
            <a:ext cx="8183880" cy="3521552"/>
          </a:xfrm>
        </p:spPr>
        <p:txBody>
          <a:bodyPr/>
          <a:lstStyle/>
          <a:p>
            <a:r>
              <a:rPr lang="en-GB" dirty="0" smtClean="0"/>
              <a:t>Introduction</a:t>
            </a:r>
          </a:p>
          <a:p>
            <a:r>
              <a:rPr lang="en-GB" dirty="0" smtClean="0"/>
              <a:t>Attendance at Mission Grove</a:t>
            </a:r>
          </a:p>
          <a:p>
            <a:r>
              <a:rPr lang="en-GB" dirty="0" smtClean="0"/>
              <a:t>Persistent absences at Mission Grove</a:t>
            </a:r>
          </a:p>
          <a:p>
            <a:r>
              <a:rPr lang="en-GB" dirty="0" smtClean="0"/>
              <a:t>Discussion about ways we can improve attendance and persistent absences</a:t>
            </a:r>
          </a:p>
          <a:p>
            <a:r>
              <a:rPr lang="en-GB" dirty="0" smtClean="0"/>
              <a:t>Contact details and photos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8427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3" y="562118"/>
            <a:ext cx="4677191" cy="5819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947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Promoting Good Attendance at Mission Grove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sz="2400" dirty="0" smtClean="0"/>
              <a:t>Whole school assemblies rewarding the classes with best attendance</a:t>
            </a:r>
          </a:p>
          <a:p>
            <a:r>
              <a:rPr lang="en-GB" sz="2400" dirty="0" smtClean="0"/>
              <a:t>End of term assemblies recognising individuals with 100% attendance</a:t>
            </a:r>
          </a:p>
          <a:p>
            <a:r>
              <a:rPr lang="en-GB" sz="2400" dirty="0" smtClean="0"/>
              <a:t>SLT meeting with parents of pupils that have attendance below 95%</a:t>
            </a:r>
          </a:p>
          <a:p>
            <a:r>
              <a:rPr lang="en-GB" sz="2400" dirty="0" smtClean="0"/>
              <a:t>Messages in the newsletter highlighting the importance of good attendance and what good attendance is</a:t>
            </a:r>
          </a:p>
          <a:p>
            <a:r>
              <a:rPr lang="en-GB" sz="2400" dirty="0" smtClean="0"/>
              <a:t>Class attendances published weekly on the school app</a:t>
            </a:r>
          </a:p>
          <a:p>
            <a:r>
              <a:rPr lang="en-GB" sz="2400" dirty="0" smtClean="0"/>
              <a:t>No “48 hours off school” recommendation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470799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08721"/>
            <a:ext cx="7772400" cy="1296143"/>
          </a:xfrm>
        </p:spPr>
        <p:txBody>
          <a:bodyPr/>
          <a:lstStyle/>
          <a:p>
            <a:r>
              <a:rPr lang="en-GB" dirty="0" smtClean="0"/>
              <a:t>Unauthorised Absence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708920"/>
            <a:ext cx="6400800" cy="2929880"/>
          </a:xfrm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Parents could be charged up to £120 per parent per child if not paid within a certain number of days.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Parents are warned they could be charged with a unauthorised warning letter detailing the charges.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Mission Grove Primary has fined 22 families in total with one family being fined twice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4692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Attendance at Mission Grove </a:t>
            </a:r>
            <a:br>
              <a:rPr lang="en-GB" dirty="0" smtClean="0"/>
            </a:br>
            <a:r>
              <a:rPr lang="en-GB" dirty="0" smtClean="0"/>
              <a:t>2017/18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6460445"/>
              </p:ext>
            </p:extLst>
          </p:nvPr>
        </p:nvGraphicFramePr>
        <p:xfrm>
          <a:off x="1637665" y="1916833"/>
          <a:ext cx="5868670" cy="16330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55800"/>
                <a:gridCol w="1956435"/>
                <a:gridCol w="1956435"/>
              </a:tblGrid>
              <a:tr h="5574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Attendance 2017/18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Persistent Absences 2017/18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02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Mission Grove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93.5%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22%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02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Waltham Forest 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95.7%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9.6%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02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National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95.8%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8.7%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5104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Other Local Schools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1262067"/>
              </p:ext>
            </p:extLst>
          </p:nvPr>
        </p:nvGraphicFramePr>
        <p:xfrm>
          <a:off x="1660684" y="1923097"/>
          <a:ext cx="5868670" cy="19629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63244"/>
                <a:gridCol w="1648991"/>
                <a:gridCol w="1956435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Attendance 2017/18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Persistent Absences 2017/18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South Grove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96.0%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7.7%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Edinburgh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96.0%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6.3%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Hillyfield</a:t>
                      </a:r>
                      <a:r>
                        <a:rPr lang="en-GB" sz="16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Academy</a:t>
                      </a:r>
                      <a:endParaRPr lang="en-GB" sz="16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96.1%</a:t>
                      </a:r>
                      <a:endParaRPr lang="en-GB" sz="16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6.0%</a:t>
                      </a:r>
                      <a:endParaRPr lang="en-GB" sz="16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National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95.8%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8.7%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7383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</a:t>
            </a:r>
            <a:r>
              <a:rPr lang="en-GB" dirty="0"/>
              <a:t>W</a:t>
            </a:r>
            <a:r>
              <a:rPr lang="en-GB" dirty="0" smtClean="0"/>
              <a:t>e Compare</a:t>
            </a:r>
            <a:endParaRPr lang="en-GB" dirty="0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01" t="11938" r="15016" b="4089"/>
          <a:stretch/>
        </p:blipFill>
        <p:spPr>
          <a:xfrm>
            <a:off x="755576" y="692696"/>
            <a:ext cx="7409149" cy="4554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642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Contextual Factors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91" t="19999" r="6721" b="13336"/>
          <a:stretch/>
        </p:blipFill>
        <p:spPr>
          <a:xfrm>
            <a:off x="467544" y="576000"/>
            <a:ext cx="7991187" cy="400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683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3 largest groups by ethnicity</a:t>
            </a:r>
            <a:endParaRPr lang="en-GB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5852787"/>
              </p:ext>
            </p:extLst>
          </p:nvPr>
        </p:nvGraphicFramePr>
        <p:xfrm>
          <a:off x="1547664" y="1700807"/>
          <a:ext cx="4824536" cy="24482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61365"/>
                <a:gridCol w="1763171"/>
              </a:tblGrid>
              <a:tr h="4896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Ethnicity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r>
                        <a:rPr lang="en-GB" sz="1100" dirty="0" smtClean="0">
                          <a:effectLst/>
                        </a:rPr>
                        <a:t>Attendance</a:t>
                      </a:r>
                      <a:r>
                        <a:rPr lang="en-GB" sz="1100" baseline="0" dirty="0" smtClean="0">
                          <a:effectLst/>
                        </a:rPr>
                        <a:t> %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96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White Other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>
                          <a:effectLst/>
                        </a:rPr>
                        <a:t>92.8%</a:t>
                      </a:r>
                      <a:endParaRPr lang="en-GB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96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Pakistani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</a:rPr>
                        <a:t>92.0%</a:t>
                      </a:r>
                      <a:endParaRPr lang="en-GB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96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Black African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>
                          <a:effectLst/>
                        </a:rPr>
                        <a:t>95.9%</a:t>
                      </a:r>
                      <a:endParaRPr lang="en-GB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96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School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</a:rPr>
                        <a:t>93.5%</a:t>
                      </a:r>
                      <a:endParaRPr lang="en-GB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7274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Attendance by Age Group</a:t>
            </a:r>
            <a:endParaRPr lang="en-GB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3934069"/>
              </p:ext>
            </p:extLst>
          </p:nvPr>
        </p:nvGraphicFramePr>
        <p:xfrm>
          <a:off x="1259632" y="2010625"/>
          <a:ext cx="6768752" cy="185042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91949"/>
                <a:gridCol w="1654901"/>
                <a:gridCol w="1729475"/>
                <a:gridCol w="1692427"/>
              </a:tblGrid>
              <a:tr h="2643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355" marR="623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Mission Grove</a:t>
                      </a:r>
                      <a:endParaRPr lang="en-GB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355" marR="623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Waltham Forest</a:t>
                      </a:r>
                      <a:endParaRPr lang="en-GB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355" marR="623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National</a:t>
                      </a:r>
                      <a:endParaRPr lang="en-GB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355" marR="62355" marT="0" marB="0"/>
                </a:tc>
              </a:tr>
              <a:tr h="2643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5 Year Olds</a:t>
                      </a:r>
                      <a:endParaRPr lang="en-GB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355" marR="623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effectLst/>
                        </a:rPr>
                        <a:t>92.3%</a:t>
                      </a:r>
                      <a:endParaRPr lang="en-GB" sz="1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355" marR="623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effectLst/>
                        </a:rPr>
                        <a:t>95.2%</a:t>
                      </a:r>
                      <a:endParaRPr lang="en-GB" sz="1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355" marR="623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effectLst/>
                        </a:rPr>
                        <a:t>95.5%</a:t>
                      </a:r>
                      <a:endParaRPr lang="en-GB" sz="1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355" marR="62355" marT="0" marB="0"/>
                </a:tc>
              </a:tr>
              <a:tr h="2643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6 Year Olds</a:t>
                      </a:r>
                      <a:endParaRPr lang="en-GB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355" marR="623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effectLst/>
                        </a:rPr>
                        <a:t>93.4%</a:t>
                      </a:r>
                      <a:endParaRPr lang="en-GB" sz="1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355" marR="623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effectLst/>
                        </a:rPr>
                        <a:t>95.6%</a:t>
                      </a:r>
                      <a:endParaRPr lang="en-GB" sz="1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355" marR="623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effectLst/>
                        </a:rPr>
                        <a:t>96.0%</a:t>
                      </a:r>
                      <a:endParaRPr lang="en-GB" sz="1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355" marR="62355" marT="0" marB="0"/>
                </a:tc>
              </a:tr>
              <a:tr h="2643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7 Year Olds</a:t>
                      </a:r>
                      <a:endParaRPr lang="en-GB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355" marR="623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effectLst/>
                        </a:rPr>
                        <a:t>93.6%</a:t>
                      </a:r>
                      <a:endParaRPr lang="en-GB" sz="1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355" marR="623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effectLst/>
                        </a:rPr>
                        <a:t>95.9%</a:t>
                      </a:r>
                      <a:endParaRPr lang="en-GB" sz="1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355" marR="623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effectLst/>
                        </a:rPr>
                        <a:t>96.1%</a:t>
                      </a:r>
                      <a:endParaRPr lang="en-GB" sz="1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355" marR="62355" marT="0" marB="0"/>
                </a:tc>
              </a:tr>
              <a:tr h="2643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8 Year Olds</a:t>
                      </a:r>
                      <a:endParaRPr lang="en-GB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355" marR="623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effectLst/>
                        </a:rPr>
                        <a:t>92.9%</a:t>
                      </a:r>
                      <a:endParaRPr lang="en-GB" sz="1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355" marR="623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effectLst/>
                        </a:rPr>
                        <a:t>95.9%</a:t>
                      </a:r>
                      <a:endParaRPr lang="en-GB" sz="1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355" marR="623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effectLst/>
                        </a:rPr>
                        <a:t>96.0%</a:t>
                      </a:r>
                      <a:endParaRPr lang="en-GB" sz="1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355" marR="62355" marT="0" marB="0"/>
                </a:tc>
              </a:tr>
              <a:tr h="2643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9 Year Olds</a:t>
                      </a:r>
                      <a:endParaRPr lang="en-GB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355" marR="623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effectLst/>
                        </a:rPr>
                        <a:t>94.4%</a:t>
                      </a:r>
                      <a:endParaRPr lang="en-GB" sz="1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355" marR="623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effectLst/>
                        </a:rPr>
                        <a:t>95.8%</a:t>
                      </a:r>
                      <a:endParaRPr lang="en-GB" sz="1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355" marR="623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effectLst/>
                        </a:rPr>
                        <a:t>96.0%</a:t>
                      </a:r>
                      <a:endParaRPr lang="en-GB" sz="1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355" marR="62355" marT="0" marB="0"/>
                </a:tc>
              </a:tr>
              <a:tr h="2643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10 Year Olds</a:t>
                      </a:r>
                      <a:endParaRPr lang="en-GB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355" marR="623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effectLst/>
                        </a:rPr>
                        <a:t>94.7%</a:t>
                      </a:r>
                      <a:endParaRPr lang="en-GB" sz="1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355" marR="623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effectLst/>
                        </a:rPr>
                        <a:t>95.8%</a:t>
                      </a:r>
                      <a:endParaRPr lang="en-GB" sz="1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355" marR="623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effectLst/>
                        </a:rPr>
                        <a:t>96.0%</a:t>
                      </a:r>
                      <a:endParaRPr lang="en-GB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355" marR="6235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8677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Custom 2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F0000"/>
      </a:accent1>
      <a:accent2>
        <a:srgbClr val="002060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FF0000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3351</TotalTime>
  <Words>389</Words>
  <Application>Microsoft Office PowerPoint</Application>
  <PresentationFormat>On-screen Show (4:3)</PresentationFormat>
  <Paragraphs>103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Aspect</vt:lpstr>
      <vt:lpstr>Parent Council </vt:lpstr>
      <vt:lpstr> The purpose of the Parent Council is to: </vt:lpstr>
      <vt:lpstr> As a Council Member you will </vt:lpstr>
      <vt:lpstr>Today’s Agenda</vt:lpstr>
      <vt:lpstr>PowerPoint Presentation</vt:lpstr>
      <vt:lpstr>Promoting Good Attendance at Mission Grove</vt:lpstr>
      <vt:lpstr>Unauthorised Absence</vt:lpstr>
      <vt:lpstr>Attendance at Mission Grove  2017/18</vt:lpstr>
      <vt:lpstr>Other Local Schools</vt:lpstr>
      <vt:lpstr>How We Compare</vt:lpstr>
      <vt:lpstr>Contextual Factors</vt:lpstr>
      <vt:lpstr>3 largest groups by ethnicity</vt:lpstr>
      <vt:lpstr>Attendance by Age Group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Council</dc:title>
  <dc:creator>John Garlick</dc:creator>
  <cp:lastModifiedBy>John Garlick</cp:lastModifiedBy>
  <cp:revision>22</cp:revision>
  <dcterms:created xsi:type="dcterms:W3CDTF">2019-06-11T10:32:59Z</dcterms:created>
  <dcterms:modified xsi:type="dcterms:W3CDTF">2019-07-12T16:56:41Z</dcterms:modified>
</cp:coreProperties>
</file>