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FF3399"/>
    <a:srgbClr val="FF0000"/>
    <a:srgbClr val="FF3300"/>
    <a:srgbClr val="E1B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59" autoAdjust="0"/>
    <p:restoredTop sz="94660"/>
  </p:normalViewPr>
  <p:slideViewPr>
    <p:cSldViewPr snapToGrid="0">
      <p:cViewPr>
        <p:scale>
          <a:sx n="100" d="100"/>
          <a:sy n="100" d="100"/>
        </p:scale>
        <p:origin x="1572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DC9D9-2B48-47C5-98FB-DC669856C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B598A7-47A3-468A-AE65-D2D94E849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4DC90-D2D5-44DE-B464-7D48A9394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7AAAD3-CA8F-408C-9B28-E2703116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0715C-4C43-423F-9D35-3EA026A71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198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71C84-F49E-42D8-B34D-7A0B4701A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B37CD-E7A8-4A07-8C44-327D1AF88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61FDD-9DB8-4B1A-9744-7A24FD2DD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718EF8-23EB-45FD-A53C-5B6C9DA7C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04522-949B-4E62-9EAF-152343380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026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BB624-242C-4B52-B25D-BF80402F0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F9052B-B778-405C-B44B-09D5AF4AAD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1B1A2-DB22-4C10-BBBC-59A8D2AEB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61226-C5FC-45AD-8D1D-213C593B6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28860-67E4-411C-94F6-C48D501A3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32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9CEF7-B53F-4EA3-898B-00317CFD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C965E-266C-4D1E-BA0F-4F12C1CE27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CD79F-1857-429B-89F8-E210F339F3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FB087B-03AD-4741-B70E-C8AEFC3B5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4F6840-9AFD-44FA-BED6-012B9C3CA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156BD-5F95-4E0A-B033-E4C12D392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926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6E110-7042-4A06-BDA5-065BD1DBD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CDED2-6211-4C73-8AFF-7830E986D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6280E8-8F48-4419-AAF3-FC034887B0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0BE955-01D4-4214-B56A-BC35C86D55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CD66F1-FEB4-44EC-9638-7D769FB956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BB4C20-0CF4-481C-BB82-63B3E9F17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EAC4C9-23B4-4063-B69E-689492F8D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59F875-CFAF-4FFC-BEE1-6440586AE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97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0820C-83B2-4879-88CD-9929F9814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40655B-8387-4AC8-A22B-7EF77FB7E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EBE89B-8C3F-4363-A51E-B887EEFBA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874029-2F88-4B24-B761-C0DA148B1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146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018AD9-79D8-43B1-956C-77704F095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7CC4FD-86EB-4D7D-A2CC-3F03B38EA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33FA63-8C19-48B5-BED7-3E4E10C8A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95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9B602-BB04-4BC5-815C-80211EF35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A7382-190B-47F2-93C2-4DD6B6C24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89B928-B829-4A8F-AF38-F787C10500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9C054-17E2-4468-B279-F601DD71E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4CC957-7AE8-4309-890C-EB804A79C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9ED02A-949C-4D12-9ECE-2B2815C82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26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48A5E-27B5-472E-8BF7-2ED9BA987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F95B98-8B2F-46F0-96CF-3D862055F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8FDB61-F078-412B-9DE2-2D96D78EBE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4F2D7-D478-4D77-9102-53969E233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4860E3-5F7D-408B-98C1-99368549E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56CA09-67CF-4879-A29F-D8EBC24FD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198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F5617-D6E4-4AD0-8FC5-9D3151F68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B29B59-B2D0-4EEF-9CFE-83D0B42BB3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3A2DC-F203-4EB1-8A90-AB095D8C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667AE-27E2-4748-AE00-61572C383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C7CECC-E363-4697-8668-09B47E8D2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1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5DE305-2787-42F7-A587-4BC80F2229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8D55D5-CD85-4A82-A52E-DD2D31E809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8492A5-D7E1-4DF1-B82A-76192B82C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D8E34-F637-482A-A56D-3E5438B58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3D7DE-D3BF-40A2-9C01-377211B39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431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C814F5-D87A-4E04-A5A6-4219E3B60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A0218D-27B3-4653-828A-ACD2EA806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4A5CC9-1B2B-4F15-A32E-7CCB0B2917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A1819-B20F-4AB1-9BDC-147A726C16DA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E84F9D-ADAE-4C92-BEA8-2D9DD74488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988F34-F49A-44D5-AC7E-136CCF6E24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BF236-1F50-4922-8D7A-EADD5A9E3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05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3" Type="http://schemas.microsoft.com/office/2007/relationships/hdphoto" Target="../media/hdphoto1.wdp"/><Relationship Id="rId21" Type="http://schemas.openxmlformats.org/officeDocument/2006/relationships/image" Target="../media/image19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image" Target="../media/image1.png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G"/><Relationship Id="rId22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5468D8-B0B2-4ABE-A84A-D1E8FA1855A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3193" y="707723"/>
            <a:ext cx="11368378" cy="5843587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5">
                    <a:lumMod val="5000"/>
                    <a:lumOff val="95000"/>
                  </a:schemeClr>
                </a:gs>
                <a:gs pos="74000">
                  <a:schemeClr val="accent5">
                    <a:lumMod val="45000"/>
                    <a:lumOff val="55000"/>
                  </a:schemeClr>
                </a:gs>
                <a:gs pos="83000">
                  <a:schemeClr val="accent5">
                    <a:lumMod val="45000"/>
                    <a:lumOff val="55000"/>
                  </a:schemeClr>
                </a:gs>
                <a:gs pos="100000">
                  <a:schemeClr val="accent5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79D73D6-C32D-418A-B3A1-2C2F6598E69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2" t="10135" r="20410" b="19517"/>
          <a:stretch/>
        </p:blipFill>
        <p:spPr>
          <a:xfrm rot="5400000">
            <a:off x="7345110" y="643978"/>
            <a:ext cx="1043275" cy="9695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D46D6EA-6819-4061-84B0-5AA7CA101E80}"/>
              </a:ext>
            </a:extLst>
          </p:cNvPr>
          <p:cNvSpPr txBox="1"/>
          <p:nvPr/>
        </p:nvSpPr>
        <p:spPr>
          <a:xfrm>
            <a:off x="6480647" y="821058"/>
            <a:ext cx="637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Year</a:t>
            </a:r>
          </a:p>
          <a:p>
            <a:r>
              <a:rPr lang="en-GB" b="1" dirty="0"/>
              <a:t>One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39E2F4-CD69-4560-AC83-281B7B692E86}"/>
              </a:ext>
            </a:extLst>
          </p:cNvPr>
          <p:cNvSpPr txBox="1"/>
          <p:nvPr/>
        </p:nvSpPr>
        <p:spPr>
          <a:xfrm>
            <a:off x="10560735" y="2330271"/>
            <a:ext cx="6250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Calibri" panose="020F0502020204030204"/>
              </a:rPr>
              <a:t>Two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EFB7D9-67DC-48BA-953E-5F46A3D8A73A}"/>
              </a:ext>
            </a:extLst>
          </p:cNvPr>
          <p:cNvSpPr txBox="1"/>
          <p:nvPr/>
        </p:nvSpPr>
        <p:spPr>
          <a:xfrm>
            <a:off x="4522758" y="2405222"/>
            <a:ext cx="7832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Year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Calibri" panose="020F0502020204030204"/>
              </a:rPr>
              <a:t>Three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5D7BBDC-E09B-48F6-A902-BBDFF6229E60}"/>
              </a:ext>
            </a:extLst>
          </p:cNvPr>
          <p:cNvSpPr txBox="1"/>
          <p:nvPr/>
        </p:nvSpPr>
        <p:spPr>
          <a:xfrm>
            <a:off x="4061479" y="3952182"/>
            <a:ext cx="622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Year</a:t>
            </a:r>
          </a:p>
          <a:p>
            <a:r>
              <a:rPr lang="en-GB" b="1" dirty="0"/>
              <a:t>Four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B6A0C82-1590-4820-93C7-73091480AA91}"/>
              </a:ext>
            </a:extLst>
          </p:cNvPr>
          <p:cNvSpPr txBox="1"/>
          <p:nvPr/>
        </p:nvSpPr>
        <p:spPr>
          <a:xfrm>
            <a:off x="9963734" y="4055488"/>
            <a:ext cx="727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Year </a:t>
            </a:r>
          </a:p>
          <a:p>
            <a:pPr algn="ctr"/>
            <a:r>
              <a:rPr lang="en-GB" b="1" dirty="0"/>
              <a:t>Five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3890509-C67B-4EBF-88F1-59486B66B9A9}"/>
              </a:ext>
            </a:extLst>
          </p:cNvPr>
          <p:cNvSpPr txBox="1"/>
          <p:nvPr/>
        </p:nvSpPr>
        <p:spPr>
          <a:xfrm>
            <a:off x="6006851" y="5530143"/>
            <a:ext cx="748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Year</a:t>
            </a:r>
          </a:p>
          <a:p>
            <a:pPr algn="ctr"/>
            <a:r>
              <a:rPr lang="en-GB" b="1" dirty="0"/>
              <a:t>Six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DA5EFAD-9E4D-4F93-AF19-8015CAD6378B}"/>
              </a:ext>
            </a:extLst>
          </p:cNvPr>
          <p:cNvSpPr txBox="1"/>
          <p:nvPr/>
        </p:nvSpPr>
        <p:spPr>
          <a:xfrm>
            <a:off x="5650341" y="6494712"/>
            <a:ext cx="6457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Mission Grove Primary School Curriculum Road Map - Computing</a:t>
            </a:r>
          </a:p>
        </p:txBody>
      </p:sp>
      <p:sp>
        <p:nvSpPr>
          <p:cNvPr id="60" name="Circle: Hollow 59">
            <a:extLst>
              <a:ext uri="{FF2B5EF4-FFF2-40B4-BE49-F238E27FC236}">
                <a16:creationId xmlns:a16="http://schemas.microsoft.com/office/drawing/2014/main" id="{85B088ED-62E1-496C-A4F6-42C74BD1404F}"/>
              </a:ext>
            </a:extLst>
          </p:cNvPr>
          <p:cNvSpPr/>
          <p:nvPr/>
        </p:nvSpPr>
        <p:spPr>
          <a:xfrm>
            <a:off x="282503" y="505685"/>
            <a:ext cx="1271587" cy="1257300"/>
          </a:xfrm>
          <a:prstGeom prst="donut">
            <a:avLst>
              <a:gd name="adj" fmla="val 1329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F33D623-08A5-47AC-97F6-0C088E9DDDA8}"/>
              </a:ext>
            </a:extLst>
          </p:cNvPr>
          <p:cNvSpPr txBox="1"/>
          <p:nvPr/>
        </p:nvSpPr>
        <p:spPr>
          <a:xfrm>
            <a:off x="369347" y="920962"/>
            <a:ext cx="1162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Reception</a:t>
            </a:r>
          </a:p>
        </p:txBody>
      </p:sp>
      <p:sp>
        <p:nvSpPr>
          <p:cNvPr id="67" name="Circle: Hollow 66">
            <a:extLst>
              <a:ext uri="{FF2B5EF4-FFF2-40B4-BE49-F238E27FC236}">
                <a16:creationId xmlns:a16="http://schemas.microsoft.com/office/drawing/2014/main" id="{18EB3663-3B8F-4C1E-B475-B419AE4D1110}"/>
              </a:ext>
            </a:extLst>
          </p:cNvPr>
          <p:cNvSpPr/>
          <p:nvPr/>
        </p:nvSpPr>
        <p:spPr>
          <a:xfrm>
            <a:off x="5736761" y="5224659"/>
            <a:ext cx="1271587" cy="1257300"/>
          </a:xfrm>
          <a:prstGeom prst="donut">
            <a:avLst>
              <a:gd name="adj" fmla="val 13292"/>
            </a:avLst>
          </a:prstGeom>
          <a:solidFill>
            <a:srgbClr val="808080"/>
          </a:solidFill>
          <a:ln>
            <a:solidFill>
              <a:srgbClr val="8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 descr="Let's Draw: Utilizing Interactive White Board to Support Kindergarten  Children's Visual Art Learning Practice">
            <a:extLst>
              <a:ext uri="{FF2B5EF4-FFF2-40B4-BE49-F238E27FC236}">
                <a16:creationId xmlns:a16="http://schemas.microsoft.com/office/drawing/2014/main" id="{C3D4DCD6-EF94-4109-8E16-10D04A018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92" y="687191"/>
            <a:ext cx="1548850" cy="95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4EDA0E-F13E-42C0-9F60-C881233A4021}"/>
              </a:ext>
            </a:extLst>
          </p:cNvPr>
          <p:cNvSpPr txBox="1"/>
          <p:nvPr/>
        </p:nvSpPr>
        <p:spPr>
          <a:xfrm>
            <a:off x="1421985" y="167335"/>
            <a:ext cx="5208184" cy="584775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u="sng" dirty="0"/>
              <a:t>Technology in our Lives: 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Recognise purposes for using technology in school and at home.</a:t>
            </a:r>
          </a:p>
          <a:p>
            <a:r>
              <a:rPr lang="en-GB" sz="800" b="1" u="sng" dirty="0"/>
              <a:t>Multimedia: </a:t>
            </a:r>
            <a:r>
              <a:rPr lang="en-GB" sz="800" dirty="0"/>
              <a:t>Use a camera or sound recorder to collect photos or sound </a:t>
            </a:r>
            <a:endParaRPr lang="en-GB" sz="800" b="1" dirty="0"/>
          </a:p>
          <a:p>
            <a:r>
              <a:rPr lang="en-GB" sz="800" b="1" u="sng" dirty="0"/>
              <a:t>Programming: </a:t>
            </a:r>
            <a:r>
              <a:rPr lang="en-GB" sz="800" dirty="0"/>
              <a:t>Use simple software to make things happen – press buttons on a floor robot and talk about movements</a:t>
            </a:r>
            <a:endParaRPr lang="en-GB" sz="800" b="1" u="sng" dirty="0"/>
          </a:p>
          <a:p>
            <a:r>
              <a:rPr lang="en-GB" sz="800" b="1" u="sng" dirty="0"/>
              <a:t>Data Collection: </a:t>
            </a:r>
            <a:r>
              <a:rPr lang="en-GB" sz="800" dirty="0"/>
              <a:t>Collect information as photos or sound files. 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4C1D7D3-7D53-420E-8D39-09316C432F07}"/>
              </a:ext>
            </a:extLst>
          </p:cNvPr>
          <p:cNvSpPr txBox="1"/>
          <p:nvPr/>
        </p:nvSpPr>
        <p:spPr>
          <a:xfrm>
            <a:off x="7246621" y="128525"/>
            <a:ext cx="4800600" cy="830997"/>
          </a:xfrm>
          <a:prstGeom prst="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u="sng" dirty="0"/>
              <a:t>Technology around us: </a:t>
            </a:r>
            <a:r>
              <a:rPr lang="en-GB" sz="800" dirty="0"/>
              <a:t>Recognising technology in school and using it responsibility </a:t>
            </a:r>
            <a:endParaRPr lang="en-GB" sz="800" b="1" u="sng" dirty="0"/>
          </a:p>
          <a:p>
            <a:r>
              <a:rPr lang="en-GB" sz="800" b="1" u="sng" dirty="0"/>
              <a:t>Digital Painting: </a:t>
            </a:r>
            <a:r>
              <a:rPr lang="en-GB" sz="800" dirty="0"/>
              <a:t>Choosing tools in a program to create art, and making comparisons with working non-digitally </a:t>
            </a:r>
          </a:p>
          <a:p>
            <a:r>
              <a:rPr lang="en-GB" sz="800" b="1" u="sng" dirty="0"/>
              <a:t>Moving a Robot</a:t>
            </a:r>
            <a:r>
              <a:rPr lang="en-GB" sz="800" dirty="0"/>
              <a:t>: Writing short algorithms and programs for floor robots and predicting outcomes</a:t>
            </a:r>
            <a:endParaRPr lang="en-GB" sz="800" b="1" u="sng" dirty="0"/>
          </a:p>
          <a:p>
            <a:r>
              <a:rPr lang="en-GB" sz="800" b="1" u="sng" dirty="0"/>
              <a:t>Grouping Data: </a:t>
            </a:r>
            <a:r>
              <a:rPr lang="en-GB" sz="800" dirty="0"/>
              <a:t>exploring objects labels, then using them to sort and group objects by properties </a:t>
            </a:r>
          </a:p>
          <a:p>
            <a:r>
              <a:rPr lang="en-GB" sz="800" b="1" u="sng" dirty="0"/>
              <a:t>Digital Writing: </a:t>
            </a:r>
            <a:r>
              <a:rPr lang="en-GB" sz="800" dirty="0"/>
              <a:t>Using a computer to create and format texts, before comparing to writing non-digitally </a:t>
            </a:r>
          </a:p>
          <a:p>
            <a:r>
              <a:rPr lang="en-GB" sz="800" b="1" u="sng" dirty="0"/>
              <a:t>Programming Animations: </a:t>
            </a:r>
            <a:r>
              <a:rPr lang="en-GB" sz="800" dirty="0"/>
              <a:t> Designing and programming the movement of a character on screen to tell stories </a:t>
            </a:r>
          </a:p>
        </p:txBody>
      </p:sp>
      <p:pic>
        <p:nvPicPr>
          <p:cNvPr id="1032" name="Picture 8" descr="Math Archives - Page 6 of 15 - JDaniel4s Mom">
            <a:extLst>
              <a:ext uri="{FF2B5EF4-FFF2-40B4-BE49-F238E27FC236}">
                <a16:creationId xmlns:a16="http://schemas.microsoft.com/office/drawing/2014/main" id="{89512B0D-A9FB-4469-BB78-0012809238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0" t="3632" r="21770" b="50826"/>
          <a:stretch/>
        </p:blipFill>
        <p:spPr bwMode="auto">
          <a:xfrm>
            <a:off x="8396589" y="1041052"/>
            <a:ext cx="686852" cy="61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8CC8EF0-8512-429B-9704-F9CB4F4272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8379" y="1014973"/>
            <a:ext cx="997527" cy="6625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F49FF72-0962-4945-BE84-C3565BDBD8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200" y="2295755"/>
            <a:ext cx="1456953" cy="95369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4124388-B97B-48AE-9264-B1EE47E360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65928" y="2315769"/>
            <a:ext cx="894747" cy="960502"/>
          </a:xfrm>
          <a:prstGeom prst="rect">
            <a:avLst/>
          </a:prstGeom>
        </p:spPr>
      </p:pic>
      <p:pic>
        <p:nvPicPr>
          <p:cNvPr id="1034" name="Picture 10" descr="Guiding Principles for Use of Technology with Early Learners - Office of  Educational Technology">
            <a:extLst>
              <a:ext uri="{FF2B5EF4-FFF2-40B4-BE49-F238E27FC236}">
                <a16:creationId xmlns:a16="http://schemas.microsoft.com/office/drawing/2014/main" id="{E5640839-FCB3-4092-9106-9D2C86A941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7"/>
          <a:stretch/>
        </p:blipFill>
        <p:spPr bwMode="auto">
          <a:xfrm>
            <a:off x="5912396" y="2544709"/>
            <a:ext cx="1272639" cy="72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333C98EA-8EC1-4748-AE59-AC62EB6DA667}"/>
              </a:ext>
            </a:extLst>
          </p:cNvPr>
          <p:cNvSpPr txBox="1"/>
          <p:nvPr/>
        </p:nvSpPr>
        <p:spPr>
          <a:xfrm>
            <a:off x="5348375" y="1762985"/>
            <a:ext cx="5023588" cy="830997"/>
          </a:xfrm>
          <a:prstGeom prst="rect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I</a:t>
            </a:r>
            <a:r>
              <a:rPr lang="en-GB" sz="800" b="1" u="sng" dirty="0"/>
              <a:t>nformation technology around us: </a:t>
            </a:r>
            <a:r>
              <a:rPr lang="en-GB" sz="800" dirty="0"/>
              <a:t>Identifying IT and how its responsible use improves our world. </a:t>
            </a:r>
          </a:p>
          <a:p>
            <a:r>
              <a:rPr lang="en-GB" sz="800" b="1" u="sng" dirty="0"/>
              <a:t>Digital Photography : </a:t>
            </a:r>
            <a:r>
              <a:rPr lang="en-GB" sz="800" dirty="0"/>
              <a:t>capturing and changing digital photographs for different purposes. </a:t>
            </a:r>
            <a:endParaRPr lang="en-GB" sz="800" b="1" u="sng" dirty="0"/>
          </a:p>
          <a:p>
            <a:r>
              <a:rPr lang="en-GB" sz="800" b="1" u="sng" dirty="0"/>
              <a:t>Robot Algorithms: </a:t>
            </a:r>
            <a:r>
              <a:rPr lang="en-GB" sz="800" dirty="0"/>
              <a:t>creating and debugging programs, and using logical reasoning to make predictions</a:t>
            </a:r>
            <a:endParaRPr lang="en-GB" sz="800" b="1" u="sng" dirty="0"/>
          </a:p>
          <a:p>
            <a:r>
              <a:rPr lang="en-GB" sz="800" b="1" u="sng" dirty="0"/>
              <a:t>Pictograms: </a:t>
            </a:r>
            <a:r>
              <a:rPr lang="en-GB" sz="800" dirty="0"/>
              <a:t>collecting data in tally charts and using attributes to organise and present data on a computer</a:t>
            </a:r>
            <a:endParaRPr lang="en-GB" sz="800" b="1" u="sng" dirty="0"/>
          </a:p>
          <a:p>
            <a:r>
              <a:rPr lang="en-GB" sz="800" b="1" u="sng" dirty="0"/>
              <a:t>Digital Music: </a:t>
            </a:r>
            <a:r>
              <a:rPr lang="en-GB" sz="800" dirty="0"/>
              <a:t>Using a computer as a tool to explore rhythms and melodies, before creating a musical composition. </a:t>
            </a:r>
            <a:endParaRPr lang="en-GB" sz="800" b="1" u="sng" dirty="0"/>
          </a:p>
          <a:p>
            <a:r>
              <a:rPr lang="en-GB" sz="800" b="1" u="sng" dirty="0"/>
              <a:t>Programming quizzes: </a:t>
            </a:r>
            <a:r>
              <a:rPr lang="en-GB" sz="800" dirty="0"/>
              <a:t>Designing algorithms and programs that use events to trigger sequences of codes.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64C9F0A-D832-4778-A66A-5A2E5E994F27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58"/>
          <a:stretch/>
        </p:blipFill>
        <p:spPr>
          <a:xfrm rot="5400000">
            <a:off x="3411431" y="547439"/>
            <a:ext cx="886440" cy="1336845"/>
          </a:xfrm>
          <a:prstGeom prst="rect">
            <a:avLst/>
          </a:prstGeom>
        </p:spPr>
      </p:pic>
      <p:pic>
        <p:nvPicPr>
          <p:cNvPr id="1036" name="Picture 12" descr="Code your first algorithm in Scratch | Opensource.com">
            <a:extLst>
              <a:ext uri="{FF2B5EF4-FFF2-40B4-BE49-F238E27FC236}">
                <a16:creationId xmlns:a16="http://schemas.microsoft.com/office/drawing/2014/main" id="{AFB5A4E7-64F1-46E3-BEE8-A018BDC6F3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79" r="51161" b="11749"/>
          <a:stretch/>
        </p:blipFill>
        <p:spPr bwMode="auto">
          <a:xfrm>
            <a:off x="6529576" y="4109440"/>
            <a:ext cx="1385531" cy="70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161D1E3-F228-4BD2-8231-C0EE0BF45B36}"/>
              </a:ext>
            </a:extLst>
          </p:cNvPr>
          <p:cNvSpPr txBox="1"/>
          <p:nvPr/>
        </p:nvSpPr>
        <p:spPr>
          <a:xfrm>
            <a:off x="125688" y="1951167"/>
            <a:ext cx="4354699" cy="954107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Connecting Computers: </a:t>
            </a:r>
            <a:r>
              <a:rPr lang="en-US" sz="800" dirty="0"/>
              <a:t>identifying that digital devices have inputs, processes and outputs. </a:t>
            </a:r>
            <a:endParaRPr lang="en-US" sz="800" b="1" u="sng" dirty="0"/>
          </a:p>
          <a:p>
            <a:r>
              <a:rPr lang="en-US" sz="800" b="1" u="sng" dirty="0"/>
              <a:t>Stop Frame animation: </a:t>
            </a:r>
            <a:r>
              <a:rPr lang="en-US" sz="800" dirty="0"/>
              <a:t>capturing and editing digital still images to produce a stop-frame animation. </a:t>
            </a:r>
            <a:r>
              <a:rPr lang="en-US" sz="800" b="1" u="sng" dirty="0"/>
              <a:t> </a:t>
            </a:r>
          </a:p>
          <a:p>
            <a:r>
              <a:rPr lang="en-US" sz="800" b="1" u="sng" dirty="0"/>
              <a:t>Sequencing sounds: </a:t>
            </a:r>
            <a:r>
              <a:rPr lang="en-US" sz="800" dirty="0"/>
              <a:t>Creating sequences in a block-based programming language to make music. </a:t>
            </a:r>
          </a:p>
          <a:p>
            <a:r>
              <a:rPr lang="en-US" sz="800" b="1" u="sng" dirty="0"/>
              <a:t>Branching databases: </a:t>
            </a:r>
            <a:r>
              <a:rPr lang="en-US" sz="800" dirty="0"/>
              <a:t>Building and using branching databases to group objects. </a:t>
            </a:r>
            <a:endParaRPr lang="en-US" sz="800" b="1" u="sng" dirty="0"/>
          </a:p>
          <a:p>
            <a:r>
              <a:rPr lang="en-US" sz="800" b="1" u="sng" dirty="0"/>
              <a:t>Desktop publishing : </a:t>
            </a:r>
            <a:r>
              <a:rPr lang="en-US" sz="800" dirty="0"/>
              <a:t>Creating documents by modifying texts, images and page layouts. </a:t>
            </a:r>
            <a:endParaRPr lang="en-US" sz="800" b="1" u="sng" dirty="0"/>
          </a:p>
          <a:p>
            <a:r>
              <a:rPr lang="en-US" sz="800" b="1" u="sng" dirty="0"/>
              <a:t>Events and actions in programs: </a:t>
            </a:r>
            <a:r>
              <a:rPr lang="en-US" sz="800" dirty="0"/>
              <a:t>Writing algorithms and programs that use a range of events to trigger sequences of actions. </a:t>
            </a:r>
            <a:r>
              <a:rPr lang="en-US" sz="800" b="1" u="sng" dirty="0"/>
              <a:t> </a:t>
            </a:r>
          </a:p>
        </p:txBody>
      </p:sp>
      <p:pic>
        <p:nvPicPr>
          <p:cNvPr id="1038" name="Picture 14" descr="Branching databases - Year 3 Computing — White Laith Primary School">
            <a:extLst>
              <a:ext uri="{FF2B5EF4-FFF2-40B4-BE49-F238E27FC236}">
                <a16:creationId xmlns:a16="http://schemas.microsoft.com/office/drawing/2014/main" id="{0B6B2580-4B90-465F-8F20-3B6BE9ED4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93" y="3887902"/>
            <a:ext cx="1079155" cy="80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Circle: Hollow 63">
            <a:extLst>
              <a:ext uri="{FF2B5EF4-FFF2-40B4-BE49-F238E27FC236}">
                <a16:creationId xmlns:a16="http://schemas.microsoft.com/office/drawing/2014/main" id="{51B3D4F7-C04E-448A-8D7A-66BE6631D5E6}"/>
              </a:ext>
            </a:extLst>
          </p:cNvPr>
          <p:cNvSpPr/>
          <p:nvPr/>
        </p:nvSpPr>
        <p:spPr>
          <a:xfrm>
            <a:off x="4211270" y="2129265"/>
            <a:ext cx="1271587" cy="1257300"/>
          </a:xfrm>
          <a:prstGeom prst="donut">
            <a:avLst>
              <a:gd name="adj" fmla="val 13292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ircle: Hollow 2">
            <a:extLst>
              <a:ext uri="{FF2B5EF4-FFF2-40B4-BE49-F238E27FC236}">
                <a16:creationId xmlns:a16="http://schemas.microsoft.com/office/drawing/2014/main" id="{B05B382A-EB3D-4A60-92B9-1C3D044FB3EB}"/>
              </a:ext>
            </a:extLst>
          </p:cNvPr>
          <p:cNvSpPr/>
          <p:nvPr/>
        </p:nvSpPr>
        <p:spPr>
          <a:xfrm>
            <a:off x="6114457" y="488501"/>
            <a:ext cx="1271587" cy="1257300"/>
          </a:xfrm>
          <a:prstGeom prst="donut">
            <a:avLst>
              <a:gd name="adj" fmla="val 13292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5" name="Picture 8" descr="Math Archives - Page 6 of 15 - JDaniel4s Mom">
            <a:extLst>
              <a:ext uri="{FF2B5EF4-FFF2-40B4-BE49-F238E27FC236}">
                <a16:creationId xmlns:a16="http://schemas.microsoft.com/office/drawing/2014/main" id="{B3D6BCA9-71F9-4855-86A0-88E8AFE1FB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0" t="47498" r="21770" b="2612"/>
          <a:stretch/>
        </p:blipFill>
        <p:spPr bwMode="auto">
          <a:xfrm>
            <a:off x="9103326" y="991433"/>
            <a:ext cx="650904" cy="64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Circle: Hollow 62">
            <a:extLst>
              <a:ext uri="{FF2B5EF4-FFF2-40B4-BE49-F238E27FC236}">
                <a16:creationId xmlns:a16="http://schemas.microsoft.com/office/drawing/2014/main" id="{F2090EDC-7ACE-4C76-8246-A4012756930D}"/>
              </a:ext>
            </a:extLst>
          </p:cNvPr>
          <p:cNvSpPr/>
          <p:nvPr/>
        </p:nvSpPr>
        <p:spPr>
          <a:xfrm>
            <a:off x="10237481" y="2082966"/>
            <a:ext cx="1271587" cy="1257300"/>
          </a:xfrm>
          <a:prstGeom prst="donut">
            <a:avLst>
              <a:gd name="adj" fmla="val 13292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095E81A-BDEF-4128-8E78-4AFC18E7200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21" y="3766549"/>
            <a:ext cx="1435912" cy="874392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5CA8EFE1-B60F-4E0D-A4DB-268C2E70A898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4" r="7123"/>
          <a:stretch/>
        </p:blipFill>
        <p:spPr>
          <a:xfrm rot="5400000">
            <a:off x="5367080" y="4069053"/>
            <a:ext cx="850385" cy="841158"/>
          </a:xfrm>
          <a:prstGeom prst="rect">
            <a:avLst/>
          </a:prstGeom>
        </p:spPr>
      </p:pic>
      <p:sp>
        <p:nvSpPr>
          <p:cNvPr id="91" name="TextBox 90">
            <a:extLst>
              <a:ext uri="{FF2B5EF4-FFF2-40B4-BE49-F238E27FC236}">
                <a16:creationId xmlns:a16="http://schemas.microsoft.com/office/drawing/2014/main" id="{24700490-A120-48BB-84D0-34253E995A73}"/>
              </a:ext>
            </a:extLst>
          </p:cNvPr>
          <p:cNvSpPr txBox="1"/>
          <p:nvPr/>
        </p:nvSpPr>
        <p:spPr>
          <a:xfrm>
            <a:off x="4874717" y="3299605"/>
            <a:ext cx="5206543" cy="830997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The internet: </a:t>
            </a:r>
            <a:r>
              <a:rPr lang="en-US" sz="800" dirty="0"/>
              <a:t>Recognizing the internet as a network of networks, including the WWW. </a:t>
            </a:r>
          </a:p>
          <a:p>
            <a:r>
              <a:rPr lang="en-US" sz="800" b="1" u="sng" dirty="0"/>
              <a:t>Audio production: </a:t>
            </a:r>
            <a:r>
              <a:rPr lang="en-US" sz="800" dirty="0"/>
              <a:t>Capturing and editing audio to produce a podcast. </a:t>
            </a:r>
          </a:p>
          <a:p>
            <a:r>
              <a:rPr lang="en-US" sz="800" b="1" u="sng" dirty="0"/>
              <a:t>Repetition in shapes: </a:t>
            </a:r>
            <a:r>
              <a:rPr lang="en-US" sz="800" dirty="0"/>
              <a:t>Using text-based programming language to explore count-controlled loops when drawing shapes. </a:t>
            </a:r>
          </a:p>
          <a:p>
            <a:r>
              <a:rPr lang="en-US" sz="800" b="1" u="sng" dirty="0"/>
              <a:t>Data logging : </a:t>
            </a:r>
            <a:r>
              <a:rPr lang="en-US" sz="800" dirty="0"/>
              <a:t>Recognizing how and why data is collected over time. </a:t>
            </a:r>
          </a:p>
          <a:p>
            <a:r>
              <a:rPr lang="en-US" sz="800" b="1" u="sng" dirty="0"/>
              <a:t>Photo editing : </a:t>
            </a:r>
            <a:r>
              <a:rPr lang="en-US" sz="800" dirty="0"/>
              <a:t>Manipulating digital images and reflecting on impact of changes. </a:t>
            </a:r>
          </a:p>
          <a:p>
            <a:r>
              <a:rPr lang="en-US" sz="800" b="1" u="sng" dirty="0"/>
              <a:t>Repetition in games :</a:t>
            </a:r>
            <a:r>
              <a:rPr lang="en-US" sz="800" dirty="0"/>
              <a:t>Using block-based programming language to explore count-controlled and infinite loops</a:t>
            </a:r>
            <a:r>
              <a:rPr lang="en-US" sz="800" b="1" u="sng" dirty="0"/>
              <a:t>. </a:t>
            </a: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58C1C962-644A-483F-872E-2F78B8285978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9" t="18992" r="16744"/>
          <a:stretch/>
        </p:blipFill>
        <p:spPr>
          <a:xfrm>
            <a:off x="1025026" y="3111638"/>
            <a:ext cx="1058127" cy="745667"/>
          </a:xfrm>
          <a:prstGeom prst="rect">
            <a:avLst/>
          </a:prstGeom>
        </p:spPr>
      </p:pic>
      <p:sp>
        <p:nvSpPr>
          <p:cNvPr id="65" name="Circle: Hollow 64">
            <a:extLst>
              <a:ext uri="{FF2B5EF4-FFF2-40B4-BE49-F238E27FC236}">
                <a16:creationId xmlns:a16="http://schemas.microsoft.com/office/drawing/2014/main" id="{81471001-9602-42F9-95B3-329273D6DA36}"/>
              </a:ext>
            </a:extLst>
          </p:cNvPr>
          <p:cNvSpPr/>
          <p:nvPr/>
        </p:nvSpPr>
        <p:spPr>
          <a:xfrm>
            <a:off x="3706854" y="3688402"/>
            <a:ext cx="1271587" cy="1257300"/>
          </a:xfrm>
          <a:prstGeom prst="donut">
            <a:avLst>
              <a:gd name="adj" fmla="val 13292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40" name="Picture 16" descr="The language gives it away: How an algorithm can help us detect fake news">
            <a:extLst>
              <a:ext uri="{FF2B5EF4-FFF2-40B4-BE49-F238E27FC236}">
                <a16:creationId xmlns:a16="http://schemas.microsoft.com/office/drawing/2014/main" id="{31928D52-F563-4E9D-BEF8-12E3B279C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848" y="4148941"/>
            <a:ext cx="1072976" cy="74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Circle: Hollow 65">
            <a:extLst>
              <a:ext uri="{FF2B5EF4-FFF2-40B4-BE49-F238E27FC236}">
                <a16:creationId xmlns:a16="http://schemas.microsoft.com/office/drawing/2014/main" id="{80D1AAE4-F557-418A-9C54-A4D82902AB65}"/>
              </a:ext>
            </a:extLst>
          </p:cNvPr>
          <p:cNvSpPr/>
          <p:nvPr/>
        </p:nvSpPr>
        <p:spPr>
          <a:xfrm>
            <a:off x="9724319" y="3715103"/>
            <a:ext cx="1271587" cy="1257300"/>
          </a:xfrm>
          <a:prstGeom prst="donut">
            <a:avLst>
              <a:gd name="adj" fmla="val 13292"/>
            </a:avLst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2" descr="Edit video in iMovie on iPhone, iPad, iPod touch and Mac – Apple Support">
            <a:extLst>
              <a:ext uri="{FF2B5EF4-FFF2-40B4-BE49-F238E27FC236}">
                <a16:creationId xmlns:a16="http://schemas.microsoft.com/office/drawing/2014/main" id="{0D6510B5-5078-4F84-ACFD-B5DE78A29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8232" y="5671041"/>
            <a:ext cx="1179299" cy="85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Best Ways to Learn HTML | Udacity">
            <a:extLst>
              <a:ext uri="{FF2B5EF4-FFF2-40B4-BE49-F238E27FC236}">
                <a16:creationId xmlns:a16="http://schemas.microsoft.com/office/drawing/2014/main" id="{420415CB-16AC-4B01-8D5D-D1049A55A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970" y="5686021"/>
            <a:ext cx="1405070" cy="79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3B604D0-0034-4319-AF3A-0C29E1D9A728}"/>
              </a:ext>
            </a:extLst>
          </p:cNvPr>
          <p:cNvSpPr txBox="1"/>
          <p:nvPr/>
        </p:nvSpPr>
        <p:spPr>
          <a:xfrm>
            <a:off x="6984653" y="4927032"/>
            <a:ext cx="4887008" cy="830997"/>
          </a:xfrm>
          <a:prstGeom prst="rect">
            <a:avLst/>
          </a:prstGeom>
          <a:solidFill>
            <a:schemeClr val="bg1"/>
          </a:solidFill>
          <a:ln w="19050">
            <a:solidFill>
              <a:srgbClr val="FF3399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u="sng" dirty="0"/>
              <a:t>Systems and searching : </a:t>
            </a:r>
            <a:r>
              <a:rPr lang="en-GB" sz="800" dirty="0"/>
              <a:t>Recognising IT systems in the world and how some can enable searching on the internet. </a:t>
            </a:r>
            <a:endParaRPr lang="en-GB" sz="800" b="1" u="sng" dirty="0"/>
          </a:p>
          <a:p>
            <a:r>
              <a:rPr lang="en-GB" sz="800" b="1" u="sng" dirty="0"/>
              <a:t>Video production: </a:t>
            </a:r>
            <a:r>
              <a:rPr lang="en-GB" sz="800" dirty="0"/>
              <a:t>Planning, capturing and editing video to produce a short film. </a:t>
            </a:r>
            <a:endParaRPr lang="en-GB" sz="800" b="1" u="sng" dirty="0"/>
          </a:p>
          <a:p>
            <a:r>
              <a:rPr lang="en-GB" sz="800" b="1" u="sng" dirty="0"/>
              <a:t>Selecting in physical computing : </a:t>
            </a:r>
            <a:r>
              <a:rPr lang="en-GB" sz="800" dirty="0"/>
              <a:t>Exploring conditions and selecting using a programmable microcontroller. </a:t>
            </a:r>
          </a:p>
          <a:p>
            <a:r>
              <a:rPr lang="en-GB" sz="800" b="1" u="sng" dirty="0"/>
              <a:t>Flat-file databases: </a:t>
            </a:r>
            <a:r>
              <a:rPr lang="en-GB" sz="800" dirty="0"/>
              <a:t>Using a database to order data and create charts to answer questions</a:t>
            </a:r>
            <a:r>
              <a:rPr lang="en-GB" sz="800" b="1" u="sng" dirty="0"/>
              <a:t>. </a:t>
            </a:r>
          </a:p>
          <a:p>
            <a:r>
              <a:rPr lang="en-GB" sz="800" b="1" u="sng" dirty="0"/>
              <a:t>Introduction to vector graphics :  </a:t>
            </a:r>
            <a:r>
              <a:rPr lang="en-GB" sz="800" dirty="0"/>
              <a:t>Creating images in a drawing program by using layers and group of objects. </a:t>
            </a:r>
          </a:p>
          <a:p>
            <a:r>
              <a:rPr lang="en-GB" sz="800" b="1" u="sng" dirty="0"/>
              <a:t>Selection in quizzes : </a:t>
            </a:r>
            <a:r>
              <a:rPr lang="en-GB" sz="800" dirty="0"/>
              <a:t>Exploring selecting in programming to design and code an interactive quiz. </a:t>
            </a:r>
            <a:endParaRPr lang="en-GB" sz="800" b="1" u="sng" dirty="0"/>
          </a:p>
        </p:txBody>
      </p:sp>
      <p:pic>
        <p:nvPicPr>
          <p:cNvPr id="1030" name="Picture 6" descr="3 Design Considerations for Effective Mobile-App Permission Requests">
            <a:extLst>
              <a:ext uri="{FF2B5EF4-FFF2-40B4-BE49-F238E27FC236}">
                <a16:creationId xmlns:a16="http://schemas.microsoft.com/office/drawing/2014/main" id="{742CAAB7-2659-454E-B5B0-889292BDB4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1" t="34218" b="31253"/>
          <a:stretch/>
        </p:blipFill>
        <p:spPr bwMode="auto">
          <a:xfrm>
            <a:off x="7361734" y="5778421"/>
            <a:ext cx="1781742" cy="71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Media Icons Doodle Collection Stock Illustration - Illustration of star,  bookmark: 117610037">
            <a:extLst>
              <a:ext uri="{FF2B5EF4-FFF2-40B4-BE49-F238E27FC236}">
                <a16:creationId xmlns:a16="http://schemas.microsoft.com/office/drawing/2014/main" id="{4E08B3C3-D19B-4744-9DDE-3AB7CAC949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5595" r="5140" b="11972"/>
          <a:stretch/>
        </p:blipFill>
        <p:spPr bwMode="auto">
          <a:xfrm>
            <a:off x="4863167" y="5863794"/>
            <a:ext cx="855595" cy="66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Lego Education WeDo 2.0: basic package">
            <a:extLst>
              <a:ext uri="{FF2B5EF4-FFF2-40B4-BE49-F238E27FC236}">
                <a16:creationId xmlns:a16="http://schemas.microsoft.com/office/drawing/2014/main" id="{26B586B2-A138-4F5A-A1BC-DC8D045F00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53" b="25830"/>
          <a:stretch/>
        </p:blipFill>
        <p:spPr bwMode="auto">
          <a:xfrm>
            <a:off x="2915525" y="5888042"/>
            <a:ext cx="1299171" cy="60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DBAB568E-B013-4048-91AB-AC10E7E01770}"/>
              </a:ext>
            </a:extLst>
          </p:cNvPr>
          <p:cNvSpPr txBox="1"/>
          <p:nvPr/>
        </p:nvSpPr>
        <p:spPr>
          <a:xfrm>
            <a:off x="965534" y="4991877"/>
            <a:ext cx="4767127" cy="830997"/>
          </a:xfrm>
          <a:prstGeom prst="rect">
            <a:avLst/>
          </a:prstGeom>
          <a:solidFill>
            <a:schemeClr val="bg1"/>
          </a:solidFill>
          <a:ln w="19050">
            <a:solidFill>
              <a:srgbClr val="80808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C</a:t>
            </a:r>
            <a:r>
              <a:rPr lang="en-GB" sz="800" b="1" u="sng" dirty="0"/>
              <a:t>ommunication and collaboration: </a:t>
            </a:r>
            <a:r>
              <a:rPr lang="en-GB" sz="800" dirty="0"/>
              <a:t>Exploring how data is transferred by working collaboratively online. </a:t>
            </a:r>
            <a:endParaRPr lang="en-GB" sz="800" b="1" u="sng" dirty="0"/>
          </a:p>
          <a:p>
            <a:r>
              <a:rPr lang="en-GB" sz="800" b="1" u="sng" dirty="0"/>
              <a:t>Webpage creation: </a:t>
            </a:r>
            <a:r>
              <a:rPr lang="en-GB" sz="800" dirty="0"/>
              <a:t>Designing and creating webpages, considering copyright. </a:t>
            </a:r>
            <a:endParaRPr lang="en-GB" sz="800" b="1" u="sng" dirty="0"/>
          </a:p>
          <a:p>
            <a:r>
              <a:rPr lang="en-GB" sz="800" b="1" u="sng" dirty="0"/>
              <a:t>Variables in games: </a:t>
            </a:r>
            <a:r>
              <a:rPr lang="en-GB" sz="800" dirty="0"/>
              <a:t>Exploring variables when designing and coding a game. </a:t>
            </a:r>
            <a:endParaRPr lang="en-GB" sz="800" b="1" u="sng" dirty="0"/>
          </a:p>
          <a:p>
            <a:r>
              <a:rPr lang="en-GB" sz="800" b="1" u="sng" dirty="0"/>
              <a:t>Introduction to spreadsheets : </a:t>
            </a:r>
            <a:r>
              <a:rPr lang="en-GB" sz="800" dirty="0"/>
              <a:t>Answering questions by using spreadsheets to organise and calculate data. </a:t>
            </a:r>
            <a:endParaRPr lang="en-GB" sz="800" b="1" u="sng" dirty="0"/>
          </a:p>
          <a:p>
            <a:r>
              <a:rPr lang="en-GB" sz="800" b="1" u="sng" dirty="0"/>
              <a:t>3D modelling : </a:t>
            </a:r>
            <a:r>
              <a:rPr lang="en-GB" sz="800" dirty="0"/>
              <a:t>Planning, developing and evaluating 3D computer models of physical objects. </a:t>
            </a:r>
            <a:endParaRPr lang="en-GB" sz="800" b="1" u="sng" dirty="0"/>
          </a:p>
          <a:p>
            <a:r>
              <a:rPr lang="en-GB" sz="800" b="1" u="sng" dirty="0"/>
              <a:t>Sensing movement : </a:t>
            </a:r>
            <a:r>
              <a:rPr lang="en-GB" sz="800" dirty="0"/>
              <a:t>Designing and coding a project that captures inputs from a physical device. </a:t>
            </a:r>
            <a:endParaRPr lang="en-GB" sz="800" b="1" u="sng" dirty="0"/>
          </a:p>
        </p:txBody>
      </p:sp>
      <p:pic>
        <p:nvPicPr>
          <p:cNvPr id="7" name="Picture 6" descr="Film Ratings Overhauled in the U.K., New Restrictions on Sexual Content -  Variety">
            <a:extLst>
              <a:ext uri="{FF2B5EF4-FFF2-40B4-BE49-F238E27FC236}">
                <a16:creationId xmlns:a16="http://schemas.microsoft.com/office/drawing/2014/main" id="{74B32168-1987-4014-86B7-9F2A67A90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80" y="5843518"/>
            <a:ext cx="1224515" cy="6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79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639</Words>
  <Application>Microsoft Office PowerPoint</Application>
  <PresentationFormat>Widescreen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Bland</dc:creator>
  <cp:lastModifiedBy>Rahima Mozir</cp:lastModifiedBy>
  <cp:revision>32</cp:revision>
  <dcterms:created xsi:type="dcterms:W3CDTF">2020-11-22T10:40:35Z</dcterms:created>
  <dcterms:modified xsi:type="dcterms:W3CDTF">2023-07-10T10:59:55Z</dcterms:modified>
</cp:coreProperties>
</file>