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1"/>
    <p:sldMasterId id="2147483671" r:id="rId2"/>
  </p:sldMasterIdLst>
  <p:notesMasterIdLst>
    <p:notesMasterId r:id="rId2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9144000" cy="5143500" type="screen16x9"/>
  <p:notesSz cx="6858000" cy="9144000"/>
  <p:embeddedFontLst>
    <p:embeddedFont>
      <p:font typeface="Average" panose="020B0604020202020204" charset="0"/>
      <p:regular r:id="rId26"/>
    </p:embeddedFont>
    <p:embeddedFont>
      <p:font typeface="Oswald" panose="020B0604020202020204" charset="0"/>
      <p:regular r:id="rId27"/>
      <p:bold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8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1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2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4b9e1074b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4b9e1074b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4b9e1074b7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4b9e1074b7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5075608e1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5075608e1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5075608e10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5075608e10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5075608e10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5075608e10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5075608e10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5075608e10_0_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56bb7264a6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56bb7264a6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56bb7264a6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56bb7264a6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5075608e10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5075608e10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5075608e10_0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5075608e10_0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5075608e10_0_1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5075608e10_0_1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4b9e1074b7_0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4b9e1074b7_0_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4b9e1074b7_0_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4b9e1074b7_0_1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4b9e1074b7_0_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4b9e1074b7_0_1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4b9e1074b7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4b9e1074b7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5075608e10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5075608e10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5075608e10_0_1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5075608e10_0_1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b9e1074b7_0_1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b9e1074b7_0_1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4b9e1074b7_0_1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4b9e1074b7_0_1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5075608e10_0_1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Google Shape;224;g5075608e10_0_1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5075608e10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0" name="Google Shape;230;g5075608e10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4b9e1074b7_0_1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4b9e1074b7_0_1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oogle Shape;56;p14"/>
          <p:cNvGrpSpPr/>
          <p:nvPr/>
        </p:nvGrpSpPr>
        <p:grpSpPr>
          <a:xfrm>
            <a:off x="4350279" y="2855377"/>
            <a:ext cx="443589" cy="105632"/>
            <a:chOff x="4137525" y="2915950"/>
            <a:chExt cx="869100" cy="207000"/>
          </a:xfrm>
        </p:grpSpPr>
        <p:sp>
          <p:nvSpPr>
            <p:cNvPr id="57" name="Google Shape;57;p14"/>
            <p:cNvSpPr/>
            <p:nvPr/>
          </p:nvSpPr>
          <p:spPr>
            <a:xfrm>
              <a:off x="4468575" y="2915950"/>
              <a:ext cx="207000" cy="207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14"/>
            <p:cNvSpPr/>
            <p:nvPr/>
          </p:nvSpPr>
          <p:spPr>
            <a:xfrm>
              <a:off x="4799625" y="2915950"/>
              <a:ext cx="207000" cy="207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14"/>
            <p:cNvSpPr/>
            <p:nvPr/>
          </p:nvSpPr>
          <p:spPr>
            <a:xfrm>
              <a:off x="4137525" y="2915950"/>
              <a:ext cx="207000" cy="207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0" name="Google Shape;60;p14"/>
          <p:cNvSpPr txBox="1">
            <a:spLocks noGrp="1"/>
          </p:cNvSpPr>
          <p:nvPr>
            <p:ph type="ctrTitle"/>
          </p:nvPr>
        </p:nvSpPr>
        <p:spPr>
          <a:xfrm>
            <a:off x="671258" y="990800"/>
            <a:ext cx="7801500" cy="1730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subTitle" idx="1"/>
          </p:nvPr>
        </p:nvSpPr>
        <p:spPr>
          <a:xfrm>
            <a:off x="671250" y="3174876"/>
            <a:ext cx="7801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>
            <a:spLocks noGrp="1"/>
          </p:cNvSpPr>
          <p:nvPr>
            <p:ph type="title"/>
          </p:nvPr>
        </p:nvSpPr>
        <p:spPr>
          <a:xfrm>
            <a:off x="671250" y="2141250"/>
            <a:ext cx="7852200" cy="8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9" name="Google Shape;69;p16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3" name="Google Shape;73;p1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4" name="Google Shape;74;p17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8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80" name="Google Shape;80;p1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81" name="Google Shape;81;p19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2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0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62271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4" name="Google Shape;84;p20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1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87" name="Google Shape;87;p21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8" name="Google Shape;88;p21"/>
          <p:cNvSpPr txBox="1">
            <a:spLocks noGrp="1"/>
          </p:cNvSpPr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89" name="Google Shape;89;p21"/>
          <p:cNvSpPr txBox="1">
            <a:spLocks noGrp="1"/>
          </p:cNvSpPr>
          <p:nvPr>
            <p:ph type="subTitle" idx="1"/>
          </p:nvPr>
        </p:nvSpPr>
        <p:spPr>
          <a:xfrm>
            <a:off x="265500" y="28452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90" name="Google Shape;90;p21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91" name="Google Shape;91;p21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Oswald"/>
              <a:buNone/>
              <a:defRPr sz="21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1pPr>
          </a:lstStyle>
          <a:p>
            <a:endParaRPr/>
          </a:p>
        </p:txBody>
      </p:sp>
      <p:sp>
        <p:nvSpPr>
          <p:cNvPr id="94" name="Google Shape;94;p22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>
            <a:spLocks noGrp="1"/>
          </p:cNvSpPr>
          <p:nvPr>
            <p:ph type="title" hasCustomPrompt="1"/>
          </p:nvPr>
        </p:nvSpPr>
        <p:spPr>
          <a:xfrm>
            <a:off x="311700" y="1255275"/>
            <a:ext cx="8520600" cy="1890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>
            <a:spLocks noGrp="1"/>
          </p:cNvSpPr>
          <p:nvPr>
            <p:ph type="body" idx="1"/>
          </p:nvPr>
        </p:nvSpPr>
        <p:spPr>
          <a:xfrm>
            <a:off x="311700" y="32284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23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late"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Average"/>
              <a:buChar char="●"/>
              <a:defRPr sz="18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○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■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●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○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■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●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○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3"/>
              </a:buClr>
              <a:buSzPts val="1400"/>
              <a:buFont typeface="Average"/>
              <a:buChar char="■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1pPr>
            <a:lvl2pPr lvl="1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2pPr>
            <a:lvl3pPr lvl="2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3pPr>
            <a:lvl4pPr lvl="3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4pPr>
            <a:lvl5pPr lvl="4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5pPr>
            <a:lvl6pPr lvl="5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6pPr>
            <a:lvl7pPr lvl="6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7pPr>
            <a:lvl8pPr lvl="7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8pPr>
            <a:lvl9pPr lvl="8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54" name="Google Shape;54;p13"/>
          <p:cNvSpPr txBox="1"/>
          <p:nvPr/>
        </p:nvSpPr>
        <p:spPr>
          <a:xfrm>
            <a:off x="3197375" y="2167925"/>
            <a:ext cx="5634900" cy="27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2Ptg0Kg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s.collinsdictionary.com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>
            <a:spLocks noGrp="1"/>
          </p:cNvSpPr>
          <p:nvPr>
            <p:ph type="ctrTitle"/>
          </p:nvPr>
        </p:nvSpPr>
        <p:spPr>
          <a:xfrm>
            <a:off x="671258" y="990800"/>
            <a:ext cx="7801500" cy="1730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Word Power!</a:t>
            </a:r>
            <a:endParaRPr/>
          </a:p>
        </p:txBody>
      </p:sp>
      <p:sp>
        <p:nvSpPr>
          <p:cNvPr id="106" name="Google Shape;106;p25"/>
          <p:cNvSpPr txBox="1">
            <a:spLocks noGrp="1"/>
          </p:cNvSpPr>
          <p:nvPr>
            <p:ph type="subTitle" idx="1"/>
          </p:nvPr>
        </p:nvSpPr>
        <p:spPr>
          <a:xfrm>
            <a:off x="671250" y="3174876"/>
            <a:ext cx="7801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6"/>
          <p:cNvSpPr txBox="1">
            <a:spLocks noGrp="1"/>
          </p:cNvSpPr>
          <p:nvPr>
            <p:ph type="title"/>
          </p:nvPr>
        </p:nvSpPr>
        <p:spPr>
          <a:xfrm>
            <a:off x="311700" y="2607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Weekly Words</a:t>
            </a:r>
            <a:endParaRPr/>
          </a:p>
        </p:txBody>
      </p:sp>
      <p:sp>
        <p:nvSpPr>
          <p:cNvPr id="112" name="Google Shape;112;p26"/>
          <p:cNvSpPr txBox="1">
            <a:spLocks noGrp="1"/>
          </p:cNvSpPr>
          <p:nvPr>
            <p:ph type="body" idx="1"/>
          </p:nvPr>
        </p:nvSpPr>
        <p:spPr>
          <a:xfrm>
            <a:off x="311700" y="833450"/>
            <a:ext cx="8520600" cy="410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				</a:t>
            </a:r>
            <a:r>
              <a:rPr lang="en-GB" sz="2400"/>
              <a:t>	knots			rudder				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400"/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puncture		becalmed			hauling			manky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	</a:t>
            </a:r>
            <a:endParaRPr sz="2400"/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rollicking			snooty			hindrance			</a:t>
            </a:r>
            <a:endParaRPr sz="2400"/>
          </a:p>
          <a:p>
            <a:pPr marL="137160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				develop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Monday</a:t>
            </a:r>
            <a:endParaRPr/>
          </a:p>
        </p:txBody>
      </p:sp>
      <p:sp>
        <p:nvSpPr>
          <p:cNvPr id="118" name="Google Shape;118;p2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‘Never Heard the Word’ grid</a:t>
            </a:r>
            <a:endParaRPr/>
          </a:p>
        </p:txBody>
      </p:sp>
      <p:sp>
        <p:nvSpPr>
          <p:cNvPr id="124" name="Google Shape;124;p2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TTYTP - Which words have you heard of before? Do you know what they mean?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Be honest - it doesn’t matter if you do or don’t know these words yet! You will by the end of the week!</a:t>
            </a:r>
            <a:endParaRPr sz="2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are these?</a:t>
            </a:r>
            <a:endParaRPr/>
          </a:p>
        </p:txBody>
      </p:sp>
      <p:sp>
        <p:nvSpPr>
          <p:cNvPr id="130" name="Google Shape;130;p2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31" name="Google Shape;131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54000" y="1455663"/>
            <a:ext cx="2232174" cy="223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11800" y="1372168"/>
            <a:ext cx="3651524" cy="2049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words can we relate to these pictures?</a:t>
            </a:r>
            <a:endParaRPr/>
          </a:p>
        </p:txBody>
      </p:sp>
      <p:sp>
        <p:nvSpPr>
          <p:cNvPr id="138" name="Google Shape;138;p30"/>
          <p:cNvSpPr txBox="1">
            <a:spLocks noGrp="1"/>
          </p:cNvSpPr>
          <p:nvPr>
            <p:ph type="body" idx="1"/>
          </p:nvPr>
        </p:nvSpPr>
        <p:spPr>
          <a:xfrm>
            <a:off x="263300" y="371730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39" name="Google Shape;139;p30"/>
          <p:cNvSpPr txBox="1"/>
          <p:nvPr/>
        </p:nvSpPr>
        <p:spPr>
          <a:xfrm>
            <a:off x="1532325" y="3403600"/>
            <a:ext cx="1925700" cy="5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knots</a:t>
            </a:r>
            <a:endParaRPr sz="2400">
              <a:solidFill>
                <a:srgbClr val="FFFFFF"/>
              </a:solidFill>
            </a:endParaRPr>
          </a:p>
        </p:txBody>
      </p:sp>
      <p:sp>
        <p:nvSpPr>
          <p:cNvPr id="140" name="Google Shape;140;p30"/>
          <p:cNvSpPr txBox="1"/>
          <p:nvPr/>
        </p:nvSpPr>
        <p:spPr>
          <a:xfrm>
            <a:off x="5272975" y="1370775"/>
            <a:ext cx="1833900" cy="5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rudder</a:t>
            </a:r>
            <a:endParaRPr sz="2400">
              <a:solidFill>
                <a:schemeClr val="dk1"/>
              </a:solidFill>
            </a:endParaRPr>
          </a:p>
        </p:txBody>
      </p:sp>
      <p:pic>
        <p:nvPicPr>
          <p:cNvPr id="141" name="Google Shape;14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1050" y="1251425"/>
            <a:ext cx="2232174" cy="2232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03175" y="1964168"/>
            <a:ext cx="3651524" cy="2049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But knots has another meaning...</a:t>
            </a:r>
            <a:endParaRPr/>
          </a:p>
        </p:txBody>
      </p:sp>
      <p:sp>
        <p:nvSpPr>
          <p:cNvPr id="148" name="Google Shape;148;p3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/>
              <a:t>‘We were planning on sailing about 200 miles a day, that’s about eight knots.’ </a:t>
            </a:r>
            <a:r>
              <a:rPr lang="en-GB" sz="2400"/>
              <a:t>(p. 26)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That can’t mean actual knots in a rope...so what does it mean?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It’s actually a unit to measure speed!</a:t>
            </a:r>
            <a:endParaRPr/>
          </a:p>
        </p:txBody>
      </p:sp>
      <p:sp>
        <p:nvSpPr>
          <p:cNvPr id="154" name="Google Shape;154;p3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https://bit.ly/2Ptg0Kg</a:t>
            </a:r>
            <a:r>
              <a:rPr lang="en-GB"/>
              <a:t> - google search of ‘knot unit of speed definition’</a:t>
            </a:r>
            <a:endParaRPr/>
          </a:p>
        </p:txBody>
      </p:sp>
      <p:pic>
        <p:nvPicPr>
          <p:cNvPr id="155" name="Google Shape;155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3500" y="1114825"/>
            <a:ext cx="6286500" cy="240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‘DOES’ the text have any </a:t>
            </a:r>
            <a:r>
              <a:rPr lang="en-GB" i="1"/>
              <a:t>Context Clues</a:t>
            </a:r>
            <a:r>
              <a:rPr lang="en-GB"/>
              <a:t>?</a:t>
            </a:r>
            <a:endParaRPr/>
          </a:p>
        </p:txBody>
      </p:sp>
      <p:sp>
        <p:nvSpPr>
          <p:cNvPr id="161" name="Google Shape;161;p3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➔"/>
            </a:pPr>
            <a:r>
              <a:rPr lang="en-GB" sz="2400" u="sng"/>
              <a:t>D</a:t>
            </a:r>
            <a:r>
              <a:rPr lang="en-GB" sz="2400"/>
              <a:t>efinition - the meaning of the word is in the sentence, or nearby.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➔"/>
            </a:pPr>
            <a:r>
              <a:rPr lang="en-GB" sz="2400" u="sng"/>
              <a:t>O</a:t>
            </a:r>
            <a:r>
              <a:rPr lang="en-GB" sz="2400"/>
              <a:t>pposite - look for words such as: </a:t>
            </a:r>
            <a:r>
              <a:rPr lang="en-GB" sz="2400" i="1"/>
              <a:t>however, unlike</a:t>
            </a:r>
            <a:r>
              <a:rPr lang="en-GB" sz="2400"/>
              <a:t> or </a:t>
            </a:r>
            <a:r>
              <a:rPr lang="en-GB" sz="2400" i="1"/>
              <a:t>opposed to</a:t>
            </a:r>
            <a:r>
              <a:rPr lang="en-GB" sz="2400"/>
              <a:t> and think about antonyms.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➔"/>
            </a:pPr>
            <a:r>
              <a:rPr lang="en-GB" sz="2400" u="sng"/>
              <a:t>E</a:t>
            </a:r>
            <a:r>
              <a:rPr lang="en-GB" sz="2400"/>
              <a:t>xample - an example is in the text to support the word’s meaning.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➔"/>
            </a:pPr>
            <a:r>
              <a:rPr lang="en-GB" sz="2400" u="sng"/>
              <a:t>S</a:t>
            </a:r>
            <a:r>
              <a:rPr lang="en-GB" sz="2400"/>
              <a:t>ynonym - other words, with similar meanings, are used in the sentence.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Tuesday</a:t>
            </a:r>
            <a:endParaRPr/>
          </a:p>
        </p:txBody>
      </p:sp>
      <p:sp>
        <p:nvSpPr>
          <p:cNvPr id="167" name="Google Shape;167;p3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5"/>
          <p:cNvSpPr txBox="1">
            <a:spLocks noGrp="1"/>
          </p:cNvSpPr>
          <p:nvPr>
            <p:ph type="title"/>
          </p:nvPr>
        </p:nvSpPr>
        <p:spPr>
          <a:xfrm>
            <a:off x="311700" y="2607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Weekly Words</a:t>
            </a:r>
            <a:endParaRPr/>
          </a:p>
        </p:txBody>
      </p:sp>
      <p:sp>
        <p:nvSpPr>
          <p:cNvPr id="173" name="Google Shape;173;p35"/>
          <p:cNvSpPr txBox="1">
            <a:spLocks noGrp="1"/>
          </p:cNvSpPr>
          <p:nvPr>
            <p:ph type="body" idx="1"/>
          </p:nvPr>
        </p:nvSpPr>
        <p:spPr>
          <a:xfrm>
            <a:off x="311700" y="833450"/>
            <a:ext cx="8520600" cy="410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				</a:t>
            </a:r>
            <a:r>
              <a:rPr lang="en-GB" sz="2400"/>
              <a:t>	knots			rudder				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400"/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puncture		becalmed			hauling			manky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	</a:t>
            </a:r>
            <a:endParaRPr sz="2400"/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rollicking			snooty			hindrance			</a:t>
            </a:r>
            <a:endParaRPr sz="2400"/>
          </a:p>
          <a:p>
            <a:pPr marL="137160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				develop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3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becalmed</a:t>
            </a:r>
            <a:endParaRPr/>
          </a:p>
        </p:txBody>
      </p:sp>
      <p:sp>
        <p:nvSpPr>
          <p:cNvPr id="179" name="Google Shape;179;p3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Let’s get a feel for the word!</a:t>
            </a:r>
            <a:endParaRPr sz="2400"/>
          </a:p>
          <a:p>
            <a:pPr marL="457200" lvl="0" indent="-381000" algn="l" rtl="0">
              <a:spcBef>
                <a:spcPts val="160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look like to you?</a:t>
            </a:r>
            <a:endParaRPr sz="2400"/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sound like to you?</a:t>
            </a:r>
            <a:endParaRPr sz="2400"/>
          </a:p>
          <a:p>
            <a:pPr marL="1371600" lvl="2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feel like to you? How does it make you feel?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Can you act out the word?</a:t>
            </a:r>
            <a:endParaRPr sz="24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3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hindrance</a:t>
            </a:r>
            <a:endParaRPr/>
          </a:p>
        </p:txBody>
      </p:sp>
      <p:sp>
        <p:nvSpPr>
          <p:cNvPr id="185" name="Google Shape;185;p3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Let’s get a feel for the word!</a:t>
            </a:r>
            <a:endParaRPr sz="2400"/>
          </a:p>
          <a:p>
            <a:pPr marL="457200" lvl="0" indent="-381000" algn="l" rtl="0">
              <a:spcBef>
                <a:spcPts val="160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look like to you?</a:t>
            </a:r>
            <a:endParaRPr sz="2400"/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sound like to you?</a:t>
            </a:r>
            <a:endParaRPr sz="2400"/>
          </a:p>
          <a:p>
            <a:pPr marL="1371600" lvl="2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feel like to you? How does it make you feel?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Try and say the word in 4 different ways!</a:t>
            </a:r>
            <a:endParaRPr sz="2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3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rollicking</a:t>
            </a:r>
            <a:endParaRPr/>
          </a:p>
        </p:txBody>
      </p:sp>
      <p:sp>
        <p:nvSpPr>
          <p:cNvPr id="191" name="Google Shape;191;p3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Let’s get a feel for the word!</a:t>
            </a:r>
            <a:endParaRPr sz="2400"/>
          </a:p>
          <a:p>
            <a:pPr marL="457200" lvl="0" indent="-381000" algn="l" rtl="0">
              <a:spcBef>
                <a:spcPts val="160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look like to you?</a:t>
            </a:r>
            <a:endParaRPr sz="2400"/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sound like to you?</a:t>
            </a:r>
            <a:endParaRPr sz="2400"/>
          </a:p>
          <a:p>
            <a:pPr marL="1371600" lvl="2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feel like to you? How does it make you feel?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Try and say the word in 4 different ways!</a:t>
            </a:r>
            <a:endParaRPr sz="24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hauling</a:t>
            </a:r>
            <a:endParaRPr/>
          </a:p>
        </p:txBody>
      </p:sp>
      <p:sp>
        <p:nvSpPr>
          <p:cNvPr id="197" name="Google Shape;197;p3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Let’s get a feel for the word!</a:t>
            </a:r>
            <a:endParaRPr sz="2400"/>
          </a:p>
          <a:p>
            <a:pPr marL="457200" lvl="0" indent="-381000" algn="l" rtl="0">
              <a:spcBef>
                <a:spcPts val="160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look like to you?</a:t>
            </a:r>
            <a:endParaRPr sz="2400"/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sound like to you?</a:t>
            </a:r>
            <a:endParaRPr sz="2400"/>
          </a:p>
          <a:p>
            <a:pPr marL="1371600" lvl="2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feel like to you? How does it make you feel?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Can you act out the word?</a:t>
            </a:r>
            <a:endParaRPr sz="24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4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Wednesday</a:t>
            </a:r>
            <a:endParaRPr/>
          </a:p>
        </p:txBody>
      </p:sp>
      <p:sp>
        <p:nvSpPr>
          <p:cNvPr id="203" name="Google Shape;203;p4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41"/>
          <p:cNvSpPr txBox="1">
            <a:spLocks noGrp="1"/>
          </p:cNvSpPr>
          <p:nvPr>
            <p:ph type="title"/>
          </p:nvPr>
        </p:nvSpPr>
        <p:spPr>
          <a:xfrm>
            <a:off x="311700" y="2607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Weekly Words</a:t>
            </a:r>
            <a:endParaRPr/>
          </a:p>
        </p:txBody>
      </p:sp>
      <p:sp>
        <p:nvSpPr>
          <p:cNvPr id="209" name="Google Shape;209;p41"/>
          <p:cNvSpPr txBox="1">
            <a:spLocks noGrp="1"/>
          </p:cNvSpPr>
          <p:nvPr>
            <p:ph type="body" idx="1"/>
          </p:nvPr>
        </p:nvSpPr>
        <p:spPr>
          <a:xfrm>
            <a:off x="311700" y="833450"/>
            <a:ext cx="8520600" cy="410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				</a:t>
            </a:r>
            <a:r>
              <a:rPr lang="en-GB" sz="2400"/>
              <a:t>	knots			rudder				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400"/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puncture		becalmed			hauling			manky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	</a:t>
            </a:r>
            <a:endParaRPr sz="2400"/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rollicking			snooty			hindrance			</a:t>
            </a:r>
            <a:endParaRPr sz="2400"/>
          </a:p>
          <a:p>
            <a:pPr marL="137160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				develop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42"/>
          <p:cNvSpPr txBox="1">
            <a:spLocks noGrp="1"/>
          </p:cNvSpPr>
          <p:nvPr>
            <p:ph type="body" idx="1"/>
          </p:nvPr>
        </p:nvSpPr>
        <p:spPr>
          <a:xfrm>
            <a:off x="161525" y="109240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hindrance	</a:t>
            </a:r>
            <a:r>
              <a:rPr lang="en-GB" sz="2400"/>
              <a:t>		</a:t>
            </a:r>
            <a:r>
              <a:rPr lang="en-GB" sz="2400" u="sng"/>
              <a:t>rollicking			develop			possibly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obstacle			admonition		develops			visibly</a:t>
            </a: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complication		reprimand			developing		sensibly</a:t>
            </a: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encumbrance		earbashing		developed			audibly</a:t>
            </a: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i="1"/>
              <a:t>Can you think of any other words that follow the patterns?</a:t>
            </a:r>
            <a:endParaRPr sz="2400" i="1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 i="1"/>
              <a:t>Can you see any other patterns in these or the other words?</a:t>
            </a:r>
            <a:endParaRPr sz="2400" i="1"/>
          </a:p>
        </p:txBody>
      </p:sp>
      <p:sp>
        <p:nvSpPr>
          <p:cNvPr id="215" name="Google Shape;215;p4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Word Attack - Handwriting practise - consistent size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4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4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Let’s check some dictionary definitions!</a:t>
            </a: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u="sng">
                <a:solidFill>
                  <a:schemeClr val="accent5"/>
                </a:solidFill>
                <a:hlinkClick r:id="rId3"/>
              </a:rPr>
              <a:t>https://schools.collinsdictionary.com/</a:t>
            </a:r>
            <a:r>
              <a:rPr lang="en-GB" sz="2400"/>
              <a:t> 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Do they match our ideas?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4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Thursday</a:t>
            </a:r>
            <a:endParaRPr/>
          </a:p>
        </p:txBody>
      </p:sp>
      <p:sp>
        <p:nvSpPr>
          <p:cNvPr id="227" name="Google Shape;227;p4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45"/>
          <p:cNvSpPr txBox="1">
            <a:spLocks noGrp="1"/>
          </p:cNvSpPr>
          <p:nvPr>
            <p:ph type="title"/>
          </p:nvPr>
        </p:nvSpPr>
        <p:spPr>
          <a:xfrm>
            <a:off x="311700" y="2607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Weekly Words</a:t>
            </a:r>
            <a:endParaRPr/>
          </a:p>
        </p:txBody>
      </p:sp>
      <p:sp>
        <p:nvSpPr>
          <p:cNvPr id="233" name="Google Shape;233;p45"/>
          <p:cNvSpPr txBox="1">
            <a:spLocks noGrp="1"/>
          </p:cNvSpPr>
          <p:nvPr>
            <p:ph type="body" idx="1"/>
          </p:nvPr>
        </p:nvSpPr>
        <p:spPr>
          <a:xfrm>
            <a:off x="311700" y="833450"/>
            <a:ext cx="8520600" cy="410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				</a:t>
            </a:r>
            <a:r>
              <a:rPr lang="en-GB" sz="2400"/>
              <a:t>	knots			rudder				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400"/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puncture		becalmed			hauling			manky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	</a:t>
            </a:r>
            <a:endParaRPr sz="2400"/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rollicking			snooty			hindrance			</a:t>
            </a:r>
            <a:endParaRPr sz="2400"/>
          </a:p>
          <a:p>
            <a:pPr marL="137160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				develop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4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Word Ladder</a:t>
            </a:r>
            <a:endParaRPr/>
          </a:p>
        </p:txBody>
      </p:sp>
      <p:sp>
        <p:nvSpPr>
          <p:cNvPr id="239" name="Google Shape;239;p4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Choose a word from our list this week. Can you create a ladder using synonyms?</a:t>
            </a: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_______________</a:t>
            </a: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_______________</a:t>
            </a: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_____________</a:t>
            </a: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aloof</a:t>
            </a: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lofty</a:t>
            </a:r>
            <a:endParaRPr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snooty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ate">
  <a:themeElements>
    <a:clrScheme name="Slate">
      <a:dk1>
        <a:srgbClr val="FFFFFF"/>
      </a:dk1>
      <a:lt1>
        <a:srgbClr val="37474F"/>
      </a:lt1>
      <a:dk2>
        <a:srgbClr val="9E9E9E"/>
      </a:dk2>
      <a:lt2>
        <a:srgbClr val="E0E0E0"/>
      </a:lt2>
      <a:accent1>
        <a:srgbClr val="616161"/>
      </a:accent1>
      <a:accent2>
        <a:srgbClr val="78909C"/>
      </a:accent2>
      <a:accent3>
        <a:srgbClr val="CACACA"/>
      </a:accent3>
      <a:accent4>
        <a:srgbClr val="64FFDA"/>
      </a:accent4>
      <a:accent5>
        <a:srgbClr val="FFD966"/>
      </a:accent5>
      <a:accent6>
        <a:srgbClr val="F5F5F5"/>
      </a:accent6>
      <a:hlink>
        <a:srgbClr val="FFD966"/>
      </a:hlink>
      <a:folHlink>
        <a:srgbClr val="FFD96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716</Words>
  <Application>Microsoft Office PowerPoint</Application>
  <PresentationFormat>On-screen Show (16:9)</PresentationFormat>
  <Paragraphs>97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Average</vt:lpstr>
      <vt:lpstr>Arial</vt:lpstr>
      <vt:lpstr>Oswald</vt:lpstr>
      <vt:lpstr>Simple Light</vt:lpstr>
      <vt:lpstr>Slate</vt:lpstr>
      <vt:lpstr>Word Power!</vt:lpstr>
      <vt:lpstr>Weekly Words</vt:lpstr>
      <vt:lpstr>Monday</vt:lpstr>
      <vt:lpstr>‘Never Heard the Word’ grid</vt:lpstr>
      <vt:lpstr>What are these?</vt:lpstr>
      <vt:lpstr>What words can we relate to these pictures?</vt:lpstr>
      <vt:lpstr>But knots has another meaning...</vt:lpstr>
      <vt:lpstr>It’s actually a unit to measure speed!</vt:lpstr>
      <vt:lpstr>‘DOES’ the text have any Context Clues?</vt:lpstr>
      <vt:lpstr>Tuesday</vt:lpstr>
      <vt:lpstr>Weekly Words</vt:lpstr>
      <vt:lpstr>becalmed</vt:lpstr>
      <vt:lpstr>hindrance</vt:lpstr>
      <vt:lpstr>rollicking</vt:lpstr>
      <vt:lpstr>hauling</vt:lpstr>
      <vt:lpstr>Wednesday</vt:lpstr>
      <vt:lpstr>Weekly Words</vt:lpstr>
      <vt:lpstr>Word Attack - Handwriting practise - consistent size</vt:lpstr>
      <vt:lpstr>PowerPoint Presentation</vt:lpstr>
      <vt:lpstr>Thursday</vt:lpstr>
      <vt:lpstr>Weekly Words</vt:lpstr>
      <vt:lpstr>Word Ladder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Word Power!</dc:title>
  <dc:creator>Sarah Beath</dc:creator>
  <cp:lastModifiedBy>meshak taylor</cp:lastModifiedBy>
  <cp:revision>1</cp:revision>
  <dcterms:modified xsi:type="dcterms:W3CDTF">2021-02-28T19:11:05Z</dcterms:modified>
</cp:coreProperties>
</file>