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g9E9mt+xjtK2Fe/zP/zye8gUPF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jp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2702" y="673489"/>
            <a:ext cx="11368378" cy="5843587"/>
          </a:xfrm>
          <a:prstGeom prst="rect">
            <a:avLst/>
          </a:prstGeom>
          <a:noFill/>
          <a:ln w="9525" cap="flat" cmpd="sng">
            <a:solidFill>
              <a:srgbClr val="F6F9FC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5" name="Google Shape;85;p1"/>
          <p:cNvSpPr txBox="1"/>
          <p:nvPr/>
        </p:nvSpPr>
        <p:spPr>
          <a:xfrm>
            <a:off x="6480651" y="821048"/>
            <a:ext cx="80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</a:t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9863398" y="2321727"/>
            <a:ext cx="80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Year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272023" y="2261024"/>
            <a:ext cx="923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Year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Three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061474" y="3952174"/>
            <a:ext cx="80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Four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9963734" y="4055488"/>
            <a:ext cx="72740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Five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6302978" y="5573446"/>
            <a:ext cx="74856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Six</a:t>
            </a:r>
            <a:endParaRPr/>
          </a:p>
        </p:txBody>
      </p:sp>
      <p:sp>
        <p:nvSpPr>
          <p:cNvPr id="91" name="Google Shape;91;p1"/>
          <p:cNvSpPr txBox="1"/>
          <p:nvPr/>
        </p:nvSpPr>
        <p:spPr>
          <a:xfrm>
            <a:off x="5950257" y="6471616"/>
            <a:ext cx="70315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Mission Grove Primary School Curriculum Road Map - Music</a:t>
            </a:r>
            <a:endParaRPr/>
          </a:p>
        </p:txBody>
      </p:sp>
      <p:sp>
        <p:nvSpPr>
          <p:cNvPr id="92" name="Google Shape;92;p1"/>
          <p:cNvSpPr/>
          <p:nvPr/>
        </p:nvSpPr>
        <p:spPr>
          <a:xfrm>
            <a:off x="291796" y="580027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0000"/>
          </a:solidFill>
          <a:ln w="127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69347" y="920962"/>
            <a:ext cx="116270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   EYFS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032888" y="5267962"/>
            <a:ext cx="1271587" cy="1257300"/>
          </a:xfrm>
          <a:prstGeom prst="donut">
            <a:avLst>
              <a:gd name="adj" fmla="val 13292"/>
            </a:avLst>
          </a:prstGeom>
          <a:solidFill>
            <a:srgbClr val="808080"/>
          </a:solidFill>
          <a:ln w="12700" cap="flat" cmpd="sng">
            <a:solidFill>
              <a:srgbClr val="80808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1288636" y="142224"/>
            <a:ext cx="1616157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Singing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 the pitch of a tone sung by another person (‘pitch match’)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 a range of nursery rhymes and songs.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1341323" y="1020436"/>
            <a:ext cx="1607498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Musicianship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Explore and engage in music making and dance, performing solo or in groups.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3039819" y="326123"/>
            <a:ext cx="1691400" cy="46170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Composing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Improvise a song they know.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7205653" y="241986"/>
            <a:ext cx="1607498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sing simple songs, chants and rhymes from memory, singing collectively and at the same pitch</a:t>
            </a:r>
            <a:endParaRPr sz="8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8863519" y="55438"/>
            <a:ext cx="1607498" cy="830997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create musical sound effects and short sequences of sounds in response to stimuli, e.g. a rainstorm or a train journey. 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10831057" y="2350769"/>
            <a:ext cx="1096940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Responds to different moods in music.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7650169" y="2401029"/>
            <a:ext cx="1842981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Knows the meaning of dynamics (loud/quiet) and tempo (fast/slow) and be able to demonstrate these when singing.</a:t>
            </a:r>
            <a:endParaRPr sz="8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6223397" y="1769023"/>
            <a:ext cx="1966363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Uses graphic symbols, dot notation and stick notation, as appropriate, to keep a record of composed pieces.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4454272" y="1875252"/>
            <a:ext cx="1607498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identify different instruments used in a piece of music.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392041" y="1689711"/>
            <a:ext cx="1759472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sing a widening range of unison songs of varying styles and structures with a pitch range of do–so tunefully and with expression.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64481" y="3731682"/>
            <a:ext cx="1271587" cy="830997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beginning to use the terms: pitch, duration, dynamics, tempo, timbre, texture and structure to describe music.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3036134" y="1926230"/>
            <a:ext cx="1271587" cy="1257300"/>
          </a:xfrm>
          <a:prstGeom prst="donut">
            <a:avLst>
              <a:gd name="adj" fmla="val 13292"/>
            </a:avLst>
          </a:prstGeom>
          <a:solidFill>
            <a:srgbClr val="00B0F0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6114457" y="488501"/>
            <a:ext cx="1271587" cy="1257300"/>
          </a:xfrm>
          <a:prstGeom prst="donut">
            <a:avLst>
              <a:gd name="adj" fmla="val 13292"/>
            </a:avLst>
          </a:prstGeom>
          <a:solidFill>
            <a:srgbClr val="00B050"/>
          </a:solidFill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9540152" y="2074411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C000"/>
          </a:solidFill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1657164" y="3280939"/>
            <a:ext cx="1607498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Understands the differences between minims, crotchets, paired quavers and rests.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4169888" y="3319591"/>
            <a:ext cx="1780369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sing rounds and partner songs in different time signatures.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7097585" y="3373506"/>
            <a:ext cx="1506238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Uses graphic notation to imitate the shape of the melody.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3706854" y="3688402"/>
            <a:ext cx="1271587" cy="1257300"/>
          </a:xfrm>
          <a:prstGeom prst="donut">
            <a:avLst>
              <a:gd name="adj" fmla="val 13292"/>
            </a:avLst>
          </a:prstGeom>
          <a:solidFill>
            <a:srgbClr val="7030A0"/>
          </a:solidFill>
          <a:ln w="1270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7723180" y="4133009"/>
            <a:ext cx="1646795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describe different purposes of music in history/ other cultures.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9691642" y="3750004"/>
            <a:ext cx="1271587" cy="1257300"/>
          </a:xfrm>
          <a:prstGeom prst="donut">
            <a:avLst>
              <a:gd name="adj" fmla="val 13292"/>
            </a:avLst>
          </a:prstGeom>
          <a:solidFill>
            <a:srgbClr val="FF3399"/>
          </a:solidFill>
          <a:ln w="12700" cap="flat" cmpd="sng">
            <a:solidFill>
              <a:srgbClr val="FF339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10942272" y="3865714"/>
            <a:ext cx="1158920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Sings in three-part rounds, partner songs, and songs with a verse and a chorus.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 txBox="1"/>
          <p:nvPr/>
        </p:nvSpPr>
        <p:spPr>
          <a:xfrm>
            <a:off x="10691136" y="4653042"/>
            <a:ext cx="1506238" cy="1077218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create music with two different moods showing an understanding of how lyrics, melody, rhythms and accompaniments work together effectively (pitch/texture/ structure).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9648388" y="5718254"/>
            <a:ext cx="1385531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Understands the differences between 2/4, 3/4 and 4/4 time signatures.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4372913" y="5529391"/>
            <a:ext cx="1498914" cy="1323439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Singing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Continues to sing three- and four-part rounds or partner songs, and is confident singing when positioned randomly within the group – i.e. no longer in discrete parts – in order to develop greater listening skills, balance between parts and vocal independence</a:t>
            </a: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2698517" y="6036099"/>
            <a:ext cx="1634098" cy="830997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compose up to a 16 beat melody using the pentatonic scale (e.g. the C major scale C D E G A).</a:t>
            </a:r>
            <a:endParaRPr sz="8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Calibri"/>
              <a:buNone/>
            </a:pPr>
            <a:endParaRPr sz="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"/>
          <p:cNvSpPr txBox="1"/>
          <p:nvPr/>
        </p:nvSpPr>
        <p:spPr>
          <a:xfrm>
            <a:off x="1614336" y="5338534"/>
            <a:ext cx="1385531" cy="607218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able to read and perform pitch notation within an octave (e.g. C–C/ do–do). </a:t>
            </a:r>
            <a:endParaRPr/>
          </a:p>
        </p:txBody>
      </p:sp>
      <p:sp>
        <p:nvSpPr>
          <p:cNvPr id="121" name="Google Shape;121;p1"/>
          <p:cNvSpPr txBox="1"/>
          <p:nvPr/>
        </p:nvSpPr>
        <p:spPr>
          <a:xfrm>
            <a:off x="3037192" y="1014216"/>
            <a:ext cx="1691403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Listening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Respond to what they have heard, expressing their thoughts and feelings.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"/>
          <p:cNvSpPr txBox="1"/>
          <p:nvPr/>
        </p:nvSpPr>
        <p:spPr>
          <a:xfrm>
            <a:off x="10735349" y="698706"/>
            <a:ext cx="1096940" cy="1077218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walk, move or clap a steady beat with others, changing the speed of the beat as the tempo of the music changes.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5048343" y="2589477"/>
            <a:ext cx="1607498" cy="46166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Musicianship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play copycat rhythms lead by the teacher.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"/>
          <p:cNvSpPr txBox="1"/>
          <p:nvPr/>
        </p:nvSpPr>
        <p:spPr>
          <a:xfrm>
            <a:off x="1392041" y="2507083"/>
            <a:ext cx="1570573" cy="584775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use silence for effect and knows the symbol for a rest (duration).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"/>
          <p:cNvSpPr txBox="1"/>
          <p:nvPr/>
        </p:nvSpPr>
        <p:spPr>
          <a:xfrm>
            <a:off x="5333066" y="3958281"/>
            <a:ext cx="2030455" cy="707886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Composing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Improvises on a limited range of pitches on the instrument they are now learning, making use of musical features including smooth (legato) and detached (staccato).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7370789" y="4946583"/>
            <a:ext cx="1506238" cy="954107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Appreciates and understands a wide range of high quality live and recorded music drawn from different traditions and from great composers and musicians</a:t>
            </a:r>
            <a:endParaRPr sz="800" b="1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"/>
          <p:cNvSpPr txBox="1"/>
          <p:nvPr/>
        </p:nvSpPr>
        <p:spPr>
          <a:xfrm>
            <a:off x="7084" y="4609615"/>
            <a:ext cx="1607251" cy="1569660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80808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Listening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Chooses from a wide range of musical vocabulary to accurately describe and appraise music including: Pitch/dynamics/tempo/timbre/ texture/lyrics and melody/ sense of occasion/ expression/ solo/ rounds/ harmonies/ accompaniments/ drones/ cyclic patterns/ combination of musical elements/ cultural context.</a:t>
            </a:r>
            <a:endParaRPr sz="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07671" y="1013308"/>
            <a:ext cx="1298276" cy="1045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"/>
          <p:cNvPicPr preferRelativeResize="0"/>
          <p:nvPr/>
        </p:nvPicPr>
        <p:blipFill rotWithShape="1">
          <a:blip r:embed="rId5">
            <a:alphaModFix/>
          </a:blip>
          <a:srcRect b="6853"/>
          <a:stretch/>
        </p:blipFill>
        <p:spPr>
          <a:xfrm>
            <a:off x="9537671" y="983821"/>
            <a:ext cx="1096941" cy="733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390649" y="-4372"/>
            <a:ext cx="677861" cy="677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"/>
          <p:cNvPicPr preferRelativeResize="0"/>
          <p:nvPr/>
        </p:nvPicPr>
        <p:blipFill rotWithShape="1">
          <a:blip r:embed="rId7">
            <a:alphaModFix/>
          </a:blip>
          <a:srcRect t="29638" b="26441"/>
          <a:stretch/>
        </p:blipFill>
        <p:spPr>
          <a:xfrm>
            <a:off x="10386199" y="1784092"/>
            <a:ext cx="1809843" cy="529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67251" y="2921720"/>
            <a:ext cx="1646795" cy="815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690635" y="2377020"/>
            <a:ext cx="923752" cy="876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242560" y="2457809"/>
            <a:ext cx="805783" cy="787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11">
            <a:alphaModFix/>
          </a:blip>
          <a:srcRect b="7522"/>
          <a:stretch/>
        </p:blipFill>
        <p:spPr>
          <a:xfrm>
            <a:off x="4800058" y="175951"/>
            <a:ext cx="1365621" cy="135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-22199" y="1806870"/>
            <a:ext cx="1367238" cy="17204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2896546" y="2622111"/>
            <a:ext cx="296722" cy="584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749649" y="3947738"/>
            <a:ext cx="1832930" cy="1311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396114" y="4692429"/>
            <a:ext cx="2184710" cy="717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8641405" y="3262904"/>
            <a:ext cx="1301706" cy="732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17">
            <a:alphaModFix/>
          </a:blip>
          <a:srcRect l="17440" t="8009" r="19823" b="6420"/>
          <a:stretch/>
        </p:blipFill>
        <p:spPr>
          <a:xfrm>
            <a:off x="5940744" y="3309715"/>
            <a:ext cx="762606" cy="585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8866313" y="4507257"/>
            <a:ext cx="1156571" cy="1156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10926298" y="5818217"/>
            <a:ext cx="982263" cy="628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7241186" y="5898988"/>
            <a:ext cx="2347406" cy="584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040166" y="5272370"/>
            <a:ext cx="1269872" cy="714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349866" y="6236425"/>
            <a:ext cx="2107748" cy="599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1338262" y="700521"/>
            <a:ext cx="457200" cy="504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646</Words>
  <Application>Microsoft Office PowerPoint</Application>
  <PresentationFormat>Widescreen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Bland</dc:creator>
  <cp:lastModifiedBy>Sabah Hakeem</cp:lastModifiedBy>
  <cp:revision>1</cp:revision>
  <dcterms:created xsi:type="dcterms:W3CDTF">2020-11-22T10:40:35Z</dcterms:created>
  <dcterms:modified xsi:type="dcterms:W3CDTF">2023-07-10T07:45:12Z</dcterms:modified>
</cp:coreProperties>
</file>