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  <p:sldMasterId id="2147483671" r:id="rId2"/>
  </p:sldMasterIdLst>
  <p:notesMasterIdLst>
    <p:notesMasterId r:id="rId2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5143500" type="screen16x9"/>
  <p:notesSz cx="6858000" cy="9144000"/>
  <p:embeddedFontLst>
    <p:embeddedFont>
      <p:font typeface="Average" panose="020B0604020202020204" charset="0"/>
      <p:regular r:id="rId25"/>
    </p:embeddedFont>
    <p:embeddedFont>
      <p:font typeface="Oswald" panose="020B0604020202020204" charset="0"/>
      <p:regular r:id="rId26"/>
      <p:bold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930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93205085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4b9e1074b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4b9e1074b7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4b9e1074b7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4b9e1074b7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5075608e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5075608e1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5075608e10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5075608e10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5075608e10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5075608e10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5075608e10_0_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5075608e10_0_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5075608e10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5075608e10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5075608e10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5075608e10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5075608e10_0_1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5075608e10_0_1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4b9e1074b7_0_1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4b9e1074b7_0_1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4b9e1074b7_0_1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4b9e1074b7_0_1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4b9e1074b7_0_1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4b9e1074b7_0_1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g4b9e1074b7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1" name="Google Shape;181;g4b9e1074b7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5075608e10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5075608e10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5075608e10_0_1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5075608e10_0_1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4b9e1074b7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4b9e1074b7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g4b9e1074b7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Google Shape;205;g4b9e1074b7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5075608e10_0_1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5075608e10_0_1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5075608e10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5075608e10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4b9e1074b7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4b9e1074b7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4b9e1074b7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4b9e1074b7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14"/>
          <p:cNvGrpSpPr/>
          <p:nvPr/>
        </p:nvGrpSpPr>
        <p:grpSpPr>
          <a:xfrm>
            <a:off x="4350279" y="2855377"/>
            <a:ext cx="443589" cy="105632"/>
            <a:chOff x="4137525" y="2915950"/>
            <a:chExt cx="869100" cy="207000"/>
          </a:xfrm>
        </p:grpSpPr>
        <p:sp>
          <p:nvSpPr>
            <p:cNvPr id="57" name="Google Shape;57;p14"/>
            <p:cNvSpPr/>
            <p:nvPr/>
          </p:nvSpPr>
          <p:spPr>
            <a:xfrm>
              <a:off x="446857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14"/>
            <p:cNvSpPr/>
            <p:nvPr/>
          </p:nvSpPr>
          <p:spPr>
            <a:xfrm>
              <a:off x="47996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14"/>
            <p:cNvSpPr/>
            <p:nvPr/>
          </p:nvSpPr>
          <p:spPr>
            <a:xfrm>
              <a:off x="4137525" y="2915950"/>
              <a:ext cx="207000" cy="207000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>
            <a:spLocks noGrp="1"/>
          </p:cNvSpPr>
          <p:nvPr>
            <p:ph type="title"/>
          </p:nvPr>
        </p:nvSpPr>
        <p:spPr>
          <a:xfrm>
            <a:off x="671250" y="2141250"/>
            <a:ext cx="7852200" cy="86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3" name="Google Shape;73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0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20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1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87" name="Google Shape;87;p2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8" name="Google Shape;88;p21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9" name="Google Shape;89;p21"/>
          <p:cNvSpPr txBox="1">
            <a:spLocks noGrp="1"/>
          </p:cNvSpPr>
          <p:nvPr>
            <p:ph type="subTitle" idx="1"/>
          </p:nvPr>
        </p:nvSpPr>
        <p:spPr>
          <a:xfrm>
            <a:off x="265500" y="28452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  <a:defRPr sz="21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21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91" name="Google Shape;91;p21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Oswald"/>
              <a:buNone/>
              <a:defRPr sz="21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endParaRPr/>
          </a:p>
        </p:txBody>
      </p:sp>
      <p:sp>
        <p:nvSpPr>
          <p:cNvPr id="94" name="Google Shape;94;p22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255275"/>
            <a:ext cx="8520600" cy="1890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2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late">
    <p:bg>
      <p:bgPr>
        <a:solidFill>
          <a:schemeClr val="l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Oswald"/>
              <a:buNone/>
              <a:defRPr sz="3000">
                <a:solidFill>
                  <a:schemeClr val="dk1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verage"/>
              <a:buChar char="●"/>
              <a:defRPr sz="18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●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Average"/>
              <a:buChar char="○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3"/>
              </a:buClr>
              <a:buSzPts val="1400"/>
              <a:buFont typeface="Average"/>
              <a:buChar char="■"/>
              <a:defRPr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1pPr>
            <a:lvl2pPr lvl="1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2pPr>
            <a:lvl3pPr lvl="2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3pPr>
            <a:lvl4pPr lvl="3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4pPr>
            <a:lvl5pPr lvl="4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5pPr>
            <a:lvl6pPr lvl="5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6pPr>
            <a:lvl7pPr lvl="6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7pPr>
            <a:lvl8pPr lvl="7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8pPr>
            <a:lvl9pPr lvl="8" algn="r" rtl="0">
              <a:buNone/>
              <a:defRPr sz="1000">
                <a:solidFill>
                  <a:schemeClr val="accent3"/>
                </a:solidFill>
                <a:latin typeface="Average"/>
                <a:ea typeface="Average"/>
                <a:cs typeface="Average"/>
                <a:sym typeface="Averag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54" name="Google Shape;54;p13"/>
          <p:cNvSpPr txBox="1"/>
          <p:nvPr/>
        </p:nvSpPr>
        <p:spPr>
          <a:xfrm>
            <a:off x="3197375" y="2167925"/>
            <a:ext cx="5634900" cy="27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s.collinsdictionary.co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>
            <a:spLocks noGrp="1"/>
          </p:cNvSpPr>
          <p:nvPr>
            <p:ph type="ctrTitle"/>
          </p:nvPr>
        </p:nvSpPr>
        <p:spPr>
          <a:xfrm>
            <a:off x="671258" y="990800"/>
            <a:ext cx="7801500" cy="1730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Power!</a:t>
            </a:r>
            <a:endParaRPr/>
          </a:p>
        </p:txBody>
      </p:sp>
      <p:sp>
        <p:nvSpPr>
          <p:cNvPr id="106" name="Google Shape;106;p25"/>
          <p:cNvSpPr txBox="1">
            <a:spLocks noGrp="1"/>
          </p:cNvSpPr>
          <p:nvPr>
            <p:ph type="subTitle" idx="1"/>
          </p:nvPr>
        </p:nvSpPr>
        <p:spPr>
          <a:xfrm>
            <a:off x="671250" y="3174876"/>
            <a:ext cx="78015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6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112" name="Google Shape;112;p26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dinghy			reservoir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gibbered		reckless			liability			rigid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lunacy			regularity			disdain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possible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Monday</a:t>
            </a:r>
            <a:endParaRPr/>
          </a:p>
        </p:txBody>
      </p:sp>
      <p:sp>
        <p:nvSpPr>
          <p:cNvPr id="118" name="Google Shape;118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‘Never Heard the Word’ grid</a:t>
            </a:r>
            <a:endParaRPr/>
          </a:p>
        </p:txBody>
      </p:sp>
      <p:sp>
        <p:nvSpPr>
          <p:cNvPr id="124" name="Google Shape;124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TTYTP - Which words have you heard of before? Do you know what they mean?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Be honest - it doesn’t matter if you do or don’t know these words yet! You will by the end of the week!</a:t>
            </a:r>
            <a:endParaRPr sz="24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are these?</a:t>
            </a:r>
            <a:endParaRPr/>
          </a:p>
        </p:txBody>
      </p:sp>
      <p:sp>
        <p:nvSpPr>
          <p:cNvPr id="130" name="Google Shape;130;p2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31" name="Google Shape;131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61727" y="1286400"/>
            <a:ext cx="3201225" cy="201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2929" y="1421600"/>
            <a:ext cx="3354350" cy="2232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words can we relate to these pictures?</a:t>
            </a:r>
            <a:endParaRPr/>
          </a:p>
        </p:txBody>
      </p:sp>
      <p:sp>
        <p:nvSpPr>
          <p:cNvPr id="138" name="Google Shape;138;p30"/>
          <p:cNvSpPr txBox="1">
            <a:spLocks noGrp="1"/>
          </p:cNvSpPr>
          <p:nvPr>
            <p:ph type="body" idx="1"/>
          </p:nvPr>
        </p:nvSpPr>
        <p:spPr>
          <a:xfrm>
            <a:off x="263300" y="37173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39" name="Google Shape;139;p30"/>
          <p:cNvSpPr txBox="1"/>
          <p:nvPr/>
        </p:nvSpPr>
        <p:spPr>
          <a:xfrm>
            <a:off x="1532325" y="3403600"/>
            <a:ext cx="19257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FFFFFF"/>
                </a:solidFill>
              </a:rPr>
              <a:t>dinghy</a:t>
            </a:r>
            <a:endParaRPr sz="2400">
              <a:solidFill>
                <a:srgbClr val="FFFFFF"/>
              </a:solidFill>
            </a:endParaRPr>
          </a:p>
        </p:txBody>
      </p:sp>
      <p:sp>
        <p:nvSpPr>
          <p:cNvPr id="140" name="Google Shape;140;p30"/>
          <p:cNvSpPr txBox="1"/>
          <p:nvPr/>
        </p:nvSpPr>
        <p:spPr>
          <a:xfrm>
            <a:off x="5272975" y="1370775"/>
            <a:ext cx="18339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reservoir</a:t>
            </a:r>
            <a:endParaRPr sz="2400">
              <a:solidFill>
                <a:schemeClr val="dk1"/>
              </a:solidFill>
            </a:endParaRPr>
          </a:p>
        </p:txBody>
      </p:sp>
      <p:pic>
        <p:nvPicPr>
          <p:cNvPr id="141" name="Google Shape;1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88900" y="1619675"/>
            <a:ext cx="2836240" cy="1783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18404" y="1964175"/>
            <a:ext cx="3142700" cy="209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‘DOES’ the text have any </a:t>
            </a:r>
            <a:r>
              <a:rPr lang="en-GB" i="1"/>
              <a:t>Context Clues</a:t>
            </a:r>
            <a:r>
              <a:rPr lang="en-GB"/>
              <a:t>?</a:t>
            </a:r>
            <a:endParaRPr/>
          </a:p>
        </p:txBody>
      </p:sp>
      <p:sp>
        <p:nvSpPr>
          <p:cNvPr id="148" name="Google Shape;148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D</a:t>
            </a:r>
            <a:r>
              <a:rPr lang="en-GB" sz="2400"/>
              <a:t>efinition - the meaning of the word is in the sentence, or nearby.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O</a:t>
            </a:r>
            <a:r>
              <a:rPr lang="en-GB" sz="2400"/>
              <a:t>pposite - look for words such as: </a:t>
            </a:r>
            <a:r>
              <a:rPr lang="en-GB" sz="2400" i="1"/>
              <a:t>however, unlike</a:t>
            </a:r>
            <a:r>
              <a:rPr lang="en-GB" sz="2400"/>
              <a:t> or </a:t>
            </a:r>
            <a:r>
              <a:rPr lang="en-GB" sz="2400" i="1"/>
              <a:t>opposed to</a:t>
            </a:r>
            <a:r>
              <a:rPr lang="en-GB" sz="2400"/>
              <a:t> and think about antonyms.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E</a:t>
            </a:r>
            <a:r>
              <a:rPr lang="en-GB" sz="2400"/>
              <a:t>xample - an example is in the text to support the word’s meaning.</a:t>
            </a:r>
            <a:endParaRPr sz="2400"/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➔"/>
            </a:pPr>
            <a:r>
              <a:rPr lang="en-GB" sz="2400" u="sng"/>
              <a:t>S</a:t>
            </a:r>
            <a:r>
              <a:rPr lang="en-GB" sz="2400"/>
              <a:t>ynonym - other words, with similar meanings, are used in the sentence.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Tuesday</a:t>
            </a:r>
            <a:endParaRPr/>
          </a:p>
        </p:txBody>
      </p:sp>
      <p:sp>
        <p:nvSpPr>
          <p:cNvPr id="154" name="Google Shape;154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33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160" name="Google Shape;160;p33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dinghy			reservoir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gibbered		reckless			liability			rigid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lunacy			regularity			disdain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possible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gibbered</a:t>
            </a:r>
            <a:endParaRPr/>
          </a:p>
        </p:txBody>
      </p:sp>
      <p:sp>
        <p:nvSpPr>
          <p:cNvPr id="166" name="Google Shape;166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Can you act out the word?</a:t>
            </a:r>
            <a:endParaRPr sz="24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disdain</a:t>
            </a:r>
            <a:endParaRPr/>
          </a:p>
        </p:txBody>
      </p:sp>
      <p:sp>
        <p:nvSpPr>
          <p:cNvPr id="172" name="Google Shape;172;p3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Try and say the word in 4 different ways!</a:t>
            </a:r>
            <a:endParaRPr sz="2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liability</a:t>
            </a:r>
            <a:endParaRPr/>
          </a:p>
        </p:txBody>
      </p:sp>
      <p:sp>
        <p:nvSpPr>
          <p:cNvPr id="178" name="Google Shape;178;p3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Try and say the word in 4 different ways!</a:t>
            </a:r>
            <a:endParaRPr sz="2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3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lunacy</a:t>
            </a:r>
            <a:endParaRPr/>
          </a:p>
        </p:txBody>
      </p:sp>
      <p:sp>
        <p:nvSpPr>
          <p:cNvPr id="184" name="Google Shape;184;p3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get a feel for the word!</a:t>
            </a:r>
            <a:endParaRPr sz="2400"/>
          </a:p>
          <a:p>
            <a:pPr marL="457200" lvl="0" indent="-381000" algn="l" rtl="0">
              <a:spcBef>
                <a:spcPts val="160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look like to you?</a:t>
            </a:r>
            <a:endParaRPr sz="2400"/>
          </a:p>
          <a:p>
            <a:pPr marL="914400" lvl="1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sound like to you?</a:t>
            </a:r>
            <a:endParaRPr sz="2400"/>
          </a:p>
          <a:p>
            <a:pPr marL="1371600" lvl="2" indent="-381000" algn="l" rtl="0">
              <a:spcBef>
                <a:spcPts val="0"/>
              </a:spcBef>
              <a:spcAft>
                <a:spcPts val="0"/>
              </a:spcAft>
              <a:buSzPts val="2400"/>
              <a:buChar char="❏"/>
            </a:pPr>
            <a:r>
              <a:rPr lang="en-GB" sz="2400"/>
              <a:t>What does it feel like to you? How does it make you feel?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Can you act out the word?</a:t>
            </a:r>
            <a:endParaRPr sz="2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Wednesday</a:t>
            </a:r>
            <a:endParaRPr/>
          </a:p>
        </p:txBody>
      </p:sp>
      <p:sp>
        <p:nvSpPr>
          <p:cNvPr id="190" name="Google Shape;190;p3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9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196" name="Google Shape;196;p39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dinghy			reservoir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gibbered		reckless			liability			rigid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lunacy			regularity			disdain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possible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0"/>
          <p:cNvSpPr txBox="1">
            <a:spLocks noGrp="1"/>
          </p:cNvSpPr>
          <p:nvPr>
            <p:ph type="body" idx="1"/>
          </p:nvPr>
        </p:nvSpPr>
        <p:spPr>
          <a:xfrm>
            <a:off x="161525" y="10924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u="sng"/>
              <a:t>disdain	</a:t>
            </a:r>
            <a:r>
              <a:rPr lang="en-GB" sz="2400"/>
              <a:t>		</a:t>
            </a:r>
            <a:r>
              <a:rPr lang="en-GB" sz="2400" u="sng"/>
              <a:t>lunacy			possible			possibly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scorn				lunatic			terrible			terribly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contempt			lunar			horrible			horribly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derision			lunarscape	incredible			incredibly</a:t>
            </a:r>
            <a:endParaRPr sz="24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i="1"/>
              <a:t>Can you think of any other words that follow the patterns?</a:t>
            </a:r>
            <a:endParaRPr sz="2400" i="1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 i="1"/>
              <a:t>Can you see any other patterns in these or the other words?</a:t>
            </a:r>
            <a:endParaRPr sz="2400" i="1"/>
          </a:p>
        </p:txBody>
      </p:sp>
      <p:sp>
        <p:nvSpPr>
          <p:cNvPr id="202" name="Google Shape;202;p4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Attack - Handwriting practise - joining the s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4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4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Let’s check some dictionary definitions!</a:t>
            </a:r>
            <a:endParaRPr sz="24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u="sng">
                <a:solidFill>
                  <a:schemeClr val="accent5"/>
                </a:solidFill>
                <a:hlinkClick r:id="rId3"/>
              </a:rPr>
              <a:t>https://schools.collinsdictionary.com/</a:t>
            </a:r>
            <a:r>
              <a:rPr lang="en-GB" sz="2400"/>
              <a:t> 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400"/>
              <a:t>Do they match our ideas?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4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Thursday</a:t>
            </a:r>
            <a:endParaRPr/>
          </a:p>
        </p:txBody>
      </p:sp>
      <p:sp>
        <p:nvSpPr>
          <p:cNvPr id="214" name="Google Shape;214;p4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3"/>
          <p:cNvSpPr txBox="1">
            <a:spLocks noGrp="1"/>
          </p:cNvSpPr>
          <p:nvPr>
            <p:ph type="title"/>
          </p:nvPr>
        </p:nvSpPr>
        <p:spPr>
          <a:xfrm>
            <a:off x="311700" y="2607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Weekly Words</a:t>
            </a:r>
            <a:endParaRPr/>
          </a:p>
        </p:txBody>
      </p:sp>
      <p:sp>
        <p:nvSpPr>
          <p:cNvPr id="220" name="Google Shape;220;p43"/>
          <p:cNvSpPr txBox="1">
            <a:spLocks noGrp="1"/>
          </p:cNvSpPr>
          <p:nvPr>
            <p:ph type="body" idx="1"/>
          </p:nvPr>
        </p:nvSpPr>
        <p:spPr>
          <a:xfrm>
            <a:off x="311700" y="833450"/>
            <a:ext cx="8520600" cy="410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				</a:t>
            </a:r>
            <a:r>
              <a:rPr lang="en-GB" sz="2400"/>
              <a:t>	dinghy			reservoir				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gibbered		reckless			liability			rigid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</a:t>
            </a:r>
            <a:endParaRPr sz="2400"/>
          </a:p>
          <a:p>
            <a:pPr marL="457200" lvl="0" indent="45720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lunacy			regularity			disdain			</a:t>
            </a:r>
            <a:endParaRPr sz="2400"/>
          </a:p>
          <a:p>
            <a:pPr marL="1371600" lvl="0" indent="0" algn="l" rtl="0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GB" sz="2400"/>
              <a:t>				possible</a:t>
            </a:r>
            <a:endParaRPr sz="2400"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4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Word Ladder</a:t>
            </a:r>
            <a:endParaRPr/>
          </a:p>
        </p:txBody>
      </p:sp>
      <p:sp>
        <p:nvSpPr>
          <p:cNvPr id="226" name="Google Shape;226;p4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Choose a word from our list this week. Can you create a ladder using synonyms?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_____________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careless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thoughtless</a:t>
            </a: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reckless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Homophones</a:t>
            </a:r>
            <a:endParaRPr/>
          </a:p>
        </p:txBody>
      </p:sp>
      <p:sp>
        <p:nvSpPr>
          <p:cNvPr id="232" name="Google Shape;232;p45"/>
          <p:cNvSpPr txBox="1">
            <a:spLocks noGrp="1"/>
          </p:cNvSpPr>
          <p:nvPr>
            <p:ph type="body" idx="1"/>
          </p:nvPr>
        </p:nvSpPr>
        <p:spPr>
          <a:xfrm>
            <a:off x="311700" y="11870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word is derived from the Greek </a:t>
            </a:r>
            <a:r>
              <a:rPr lang="en-GB" i="1"/>
              <a:t>homo </a:t>
            </a:r>
            <a:r>
              <a:rPr lang="en-GB"/>
              <a:t>meaning ‘same’, while </a:t>
            </a:r>
            <a:r>
              <a:rPr lang="en-GB" i="1"/>
              <a:t>phone</a:t>
            </a:r>
            <a:r>
              <a:rPr lang="en-GB"/>
              <a:t> means ‘voice; utterance’ - put those together, you get homophone - words that sound the same!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Which words are homophones? What does each word mean? Can you think of any others?</a:t>
            </a:r>
            <a:endParaRPr/>
          </a:p>
        </p:txBody>
      </p:sp>
      <p:sp>
        <p:nvSpPr>
          <p:cNvPr id="233" name="Google Shape;233;p45"/>
          <p:cNvSpPr txBox="1"/>
          <p:nvPr/>
        </p:nvSpPr>
        <p:spPr>
          <a:xfrm>
            <a:off x="960950" y="1887325"/>
            <a:ext cx="18183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farther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234" name="Google Shape;234;p45"/>
          <p:cNvSpPr txBox="1"/>
          <p:nvPr/>
        </p:nvSpPr>
        <p:spPr>
          <a:xfrm>
            <a:off x="3207775" y="1942950"/>
            <a:ext cx="16383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whose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235" name="Google Shape;235;p45"/>
          <p:cNvSpPr txBox="1"/>
          <p:nvPr/>
        </p:nvSpPr>
        <p:spPr>
          <a:xfrm>
            <a:off x="1770125" y="2889750"/>
            <a:ext cx="3000000" cy="8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morning</a:t>
            </a:r>
            <a:endParaRPr/>
          </a:p>
        </p:txBody>
      </p:sp>
      <p:sp>
        <p:nvSpPr>
          <p:cNvPr id="236" name="Google Shape;236;p45"/>
          <p:cNvSpPr txBox="1"/>
          <p:nvPr/>
        </p:nvSpPr>
        <p:spPr>
          <a:xfrm>
            <a:off x="3152475" y="3712450"/>
            <a:ext cx="3982200" cy="4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</p:txBody>
      </p:sp>
      <p:sp>
        <p:nvSpPr>
          <p:cNvPr id="237" name="Google Shape;237;p45"/>
          <p:cNvSpPr txBox="1"/>
          <p:nvPr/>
        </p:nvSpPr>
        <p:spPr>
          <a:xfrm>
            <a:off x="5129625" y="2260525"/>
            <a:ext cx="3982200" cy="4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father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238" name="Google Shape;238;p45"/>
          <p:cNvSpPr txBox="1"/>
          <p:nvPr/>
        </p:nvSpPr>
        <p:spPr>
          <a:xfrm>
            <a:off x="5876275" y="2959525"/>
            <a:ext cx="3982200" cy="4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mourning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239" name="Google Shape;239;p45"/>
          <p:cNvSpPr txBox="1"/>
          <p:nvPr/>
        </p:nvSpPr>
        <p:spPr>
          <a:xfrm>
            <a:off x="2089650" y="2586325"/>
            <a:ext cx="18183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</a:rPr>
              <a:t>who’s</a:t>
            </a:r>
            <a:endParaRPr sz="2400">
              <a:solidFill>
                <a:schemeClr val="dk1"/>
              </a:solidFill>
            </a:endParaRPr>
          </a:p>
        </p:txBody>
      </p:sp>
      <p:sp>
        <p:nvSpPr>
          <p:cNvPr id="240" name="Google Shape;240;p45"/>
          <p:cNvSpPr txBox="1"/>
          <p:nvPr/>
        </p:nvSpPr>
        <p:spPr>
          <a:xfrm>
            <a:off x="5182900" y="3561325"/>
            <a:ext cx="1818300" cy="3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late">
  <a:themeElements>
    <a:clrScheme name="Slate">
      <a:dk1>
        <a:srgbClr val="FFFFFF"/>
      </a:dk1>
      <a:lt1>
        <a:srgbClr val="37474F"/>
      </a:lt1>
      <a:dk2>
        <a:srgbClr val="9E9E9E"/>
      </a:dk2>
      <a:lt2>
        <a:srgbClr val="E0E0E0"/>
      </a:lt2>
      <a:accent1>
        <a:srgbClr val="616161"/>
      </a:accent1>
      <a:accent2>
        <a:srgbClr val="78909C"/>
      </a:accent2>
      <a:accent3>
        <a:srgbClr val="CACACA"/>
      </a:accent3>
      <a:accent4>
        <a:srgbClr val="64FFDA"/>
      </a:accent4>
      <a:accent5>
        <a:srgbClr val="FFD966"/>
      </a:accent5>
      <a:accent6>
        <a:srgbClr val="F5F5F5"/>
      </a:accent6>
      <a:hlink>
        <a:srgbClr val="FFD966"/>
      </a:hlink>
      <a:folHlink>
        <a:srgbClr val="FFD966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712</Words>
  <Application>Microsoft Office PowerPoint</Application>
  <PresentationFormat>On-screen Show (16:9)</PresentationFormat>
  <Paragraphs>100</Paragraphs>
  <Slides>21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Oswald</vt:lpstr>
      <vt:lpstr>Average</vt:lpstr>
      <vt:lpstr>Simple Light</vt:lpstr>
      <vt:lpstr>Slate</vt:lpstr>
      <vt:lpstr>Word Power!</vt:lpstr>
      <vt:lpstr>Weekly Words</vt:lpstr>
      <vt:lpstr>Monday</vt:lpstr>
      <vt:lpstr>‘Never Heard the Word’ grid</vt:lpstr>
      <vt:lpstr>What are these?</vt:lpstr>
      <vt:lpstr>What words can we relate to these pictures?</vt:lpstr>
      <vt:lpstr>‘DOES’ the text have any Context Clues?</vt:lpstr>
      <vt:lpstr>Tuesday</vt:lpstr>
      <vt:lpstr>Weekly Words</vt:lpstr>
      <vt:lpstr>gibbered</vt:lpstr>
      <vt:lpstr>disdain</vt:lpstr>
      <vt:lpstr>liability</vt:lpstr>
      <vt:lpstr>lunacy</vt:lpstr>
      <vt:lpstr>Wednesday</vt:lpstr>
      <vt:lpstr>Weekly Words</vt:lpstr>
      <vt:lpstr>Word Attack - Handwriting practise - joining the s</vt:lpstr>
      <vt:lpstr>PowerPoint Presentation</vt:lpstr>
      <vt:lpstr>Thursday</vt:lpstr>
      <vt:lpstr>Weekly Words</vt:lpstr>
      <vt:lpstr>Word Ladder</vt:lpstr>
      <vt:lpstr>Homophones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Word Power!</dc:title>
  <dc:creator>Gemma Kent</dc:creator>
  <cp:lastModifiedBy>Kristina Odeen-Isbister</cp:lastModifiedBy>
  <cp:revision>1</cp:revision>
  <dcterms:modified xsi:type="dcterms:W3CDTF">2021-02-08T10:14:14Z</dcterms:modified>
</cp:coreProperties>
</file>