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0" d="100"/>
          <a:sy n="90" d="100"/>
        </p:scale>
        <p:origin x="57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1/13/2023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6495C-6218-457F-BA25-7D70FCF041DA}"/>
              </a:ext>
            </a:extLst>
          </p:cNvPr>
          <p:cNvSpPr>
            <a:spLocks noGrp="1"/>
          </p:cNvSpPr>
          <p:nvPr>
            <p:ph type="ctrTitle"/>
          </p:nvPr>
        </p:nvSpPr>
        <p:spPr>
          <a:xfrm>
            <a:off x="1379476" y="1011669"/>
            <a:ext cx="7766936" cy="1646302"/>
          </a:xfrm>
        </p:spPr>
        <p:txBody>
          <a:bodyPr/>
          <a:lstStyle/>
          <a:p>
            <a:r>
              <a:rPr lang="en-US" dirty="0">
                <a:solidFill>
                  <a:srgbClr val="FF0000"/>
                </a:solidFill>
                <a:latin typeface="Segoe UI" panose="020B0502040204020203" pitchFamily="34" charset="0"/>
                <a:ea typeface="Comic Sans MS" panose="030F0702030302020204" pitchFamily="66" charset="0"/>
              </a:rPr>
              <a:t>Phonics - Statutory</a:t>
            </a:r>
            <a:r>
              <a:rPr lang="en-US" spc="-155" dirty="0">
                <a:solidFill>
                  <a:srgbClr val="FF0000"/>
                </a:solidFill>
                <a:latin typeface="Segoe UI" panose="020B0502040204020203" pitchFamily="34" charset="0"/>
                <a:ea typeface="Comic Sans MS" panose="030F0702030302020204" pitchFamily="66" charset="0"/>
              </a:rPr>
              <a:t> </a:t>
            </a:r>
            <a:r>
              <a:rPr lang="en-US" dirty="0">
                <a:solidFill>
                  <a:srgbClr val="FF0000"/>
                </a:solidFill>
                <a:latin typeface="Segoe UI" panose="020B0502040204020203" pitchFamily="34" charset="0"/>
                <a:ea typeface="Comic Sans MS" panose="030F0702030302020204" pitchFamily="66" charset="0"/>
              </a:rPr>
              <a:t>Assessment Information</a:t>
            </a:r>
            <a:endParaRPr lang="en-GB" dirty="0"/>
          </a:p>
        </p:txBody>
      </p:sp>
      <p:sp>
        <p:nvSpPr>
          <p:cNvPr id="3" name="Subtitle 2">
            <a:extLst>
              <a:ext uri="{FF2B5EF4-FFF2-40B4-BE49-F238E27FC236}">
                <a16:creationId xmlns:a16="http://schemas.microsoft.com/office/drawing/2014/main" id="{F4B3B60F-0E01-4CD1-9930-F687D8368458}"/>
              </a:ext>
            </a:extLst>
          </p:cNvPr>
          <p:cNvSpPr>
            <a:spLocks noGrp="1"/>
          </p:cNvSpPr>
          <p:nvPr>
            <p:ph type="subTitle" idx="1"/>
          </p:nvPr>
        </p:nvSpPr>
        <p:spPr/>
        <p:txBody>
          <a:bodyPr>
            <a:normAutofit fontScale="92500" lnSpcReduction="10000"/>
          </a:bodyPr>
          <a:lstStyle/>
          <a:p>
            <a:pPr marL="441325">
              <a:spcBef>
                <a:spcPts val="1755"/>
              </a:spcBef>
            </a:pPr>
            <a:r>
              <a:rPr lang="en-US" b="1" dirty="0">
                <a:latin typeface="Segoe UI" panose="020B0502040204020203" pitchFamily="34" charset="0"/>
                <a:ea typeface="Comic Sans MS" panose="030F0702030302020204" pitchFamily="66" charset="0"/>
                <a:cs typeface="Comic Sans MS" panose="030F0702030302020204" pitchFamily="66" charset="0"/>
              </a:rPr>
              <a:t>Year</a:t>
            </a:r>
            <a:r>
              <a:rPr lang="en-US" b="1" spc="-15" dirty="0">
                <a:latin typeface="Segoe UI" panose="020B0502040204020203" pitchFamily="34" charset="0"/>
                <a:ea typeface="Comic Sans MS" panose="030F0702030302020204" pitchFamily="66" charset="0"/>
                <a:cs typeface="Comic Sans MS" panose="030F0702030302020204" pitchFamily="66" charset="0"/>
              </a:rPr>
              <a:t> </a:t>
            </a:r>
            <a:r>
              <a:rPr lang="en-US" b="1" dirty="0">
                <a:latin typeface="Segoe UI" panose="020B0502040204020203" pitchFamily="34" charset="0"/>
                <a:ea typeface="Comic Sans MS" panose="030F0702030302020204" pitchFamily="66" charset="0"/>
                <a:cs typeface="Comic Sans MS" panose="030F0702030302020204" pitchFamily="66" charset="0"/>
              </a:rPr>
              <a:t>1</a:t>
            </a:r>
            <a:r>
              <a:rPr lang="en-US" b="1" spc="-15" dirty="0">
                <a:latin typeface="Segoe UI" panose="020B0502040204020203" pitchFamily="34" charset="0"/>
                <a:ea typeface="Comic Sans MS" panose="030F0702030302020204" pitchFamily="66" charset="0"/>
                <a:cs typeface="Comic Sans MS" panose="030F0702030302020204" pitchFamily="66" charset="0"/>
              </a:rPr>
              <a:t> </a:t>
            </a:r>
            <a:r>
              <a:rPr lang="en-US" b="1" dirty="0">
                <a:latin typeface="Segoe UI" panose="020B0502040204020203" pitchFamily="34" charset="0"/>
                <a:ea typeface="Comic Sans MS" panose="030F0702030302020204" pitchFamily="66" charset="0"/>
                <a:cs typeface="Comic Sans MS" panose="030F0702030302020204" pitchFamily="66" charset="0"/>
              </a:rPr>
              <a:t>– Phonics</a:t>
            </a:r>
            <a:r>
              <a:rPr lang="en-US" b="1" spc="-35" dirty="0">
                <a:latin typeface="Segoe UI" panose="020B0502040204020203" pitchFamily="34" charset="0"/>
                <a:ea typeface="Comic Sans MS" panose="030F0702030302020204" pitchFamily="66" charset="0"/>
                <a:cs typeface="Comic Sans MS" panose="030F0702030302020204" pitchFamily="66" charset="0"/>
              </a:rPr>
              <a:t> </a:t>
            </a:r>
            <a:r>
              <a:rPr lang="en-US" b="1" dirty="0">
                <a:latin typeface="Segoe UI" panose="020B0502040204020203" pitchFamily="34" charset="0"/>
                <a:ea typeface="Comic Sans MS" panose="030F0702030302020204" pitchFamily="66" charset="0"/>
                <a:cs typeface="Comic Sans MS" panose="030F0702030302020204" pitchFamily="66" charset="0"/>
              </a:rPr>
              <a:t>Screening</a:t>
            </a:r>
            <a:r>
              <a:rPr lang="en-US" b="1" spc="-20" dirty="0">
                <a:latin typeface="Segoe UI" panose="020B0502040204020203" pitchFamily="34" charset="0"/>
                <a:ea typeface="Comic Sans MS" panose="030F0702030302020204" pitchFamily="66" charset="0"/>
                <a:cs typeface="Comic Sans MS" panose="030F0702030302020204" pitchFamily="66" charset="0"/>
              </a:rPr>
              <a:t> </a:t>
            </a:r>
            <a:r>
              <a:rPr lang="en-US" b="1" dirty="0">
                <a:latin typeface="Segoe UI" panose="020B0502040204020203" pitchFamily="34" charset="0"/>
                <a:ea typeface="Comic Sans MS" panose="030F0702030302020204" pitchFamily="66" charset="0"/>
                <a:cs typeface="Comic Sans MS" panose="030F0702030302020204" pitchFamily="66" charset="0"/>
              </a:rPr>
              <a:t>–</a:t>
            </a:r>
            <a:r>
              <a:rPr lang="en-US" b="1" spc="-15" dirty="0">
                <a:latin typeface="Segoe UI" panose="020B0502040204020203" pitchFamily="34" charset="0"/>
                <a:ea typeface="Comic Sans MS" panose="030F0702030302020204" pitchFamily="66" charset="0"/>
                <a:cs typeface="Comic Sans MS" panose="030F0702030302020204" pitchFamily="66" charset="0"/>
              </a:rPr>
              <a:t> </a:t>
            </a:r>
            <a:r>
              <a:rPr lang="en-US" b="1" dirty="0">
                <a:latin typeface="Segoe UI" panose="020B0502040204020203" pitchFamily="34" charset="0"/>
                <a:ea typeface="Comic Sans MS" panose="030F0702030302020204" pitchFamily="66" charset="0"/>
                <a:cs typeface="Comic Sans MS" panose="030F0702030302020204" pitchFamily="66" charset="0"/>
              </a:rPr>
              <a:t>Week</a:t>
            </a:r>
            <a:r>
              <a:rPr lang="en-US" b="1" spc="-5" dirty="0">
                <a:latin typeface="Segoe UI" panose="020B0502040204020203" pitchFamily="34" charset="0"/>
                <a:ea typeface="Comic Sans MS" panose="030F0702030302020204" pitchFamily="66" charset="0"/>
                <a:cs typeface="Comic Sans MS" panose="030F0702030302020204" pitchFamily="66" charset="0"/>
              </a:rPr>
              <a:t> </a:t>
            </a:r>
            <a:r>
              <a:rPr lang="en-US" b="1" dirty="0">
                <a:latin typeface="Segoe UI" panose="020B0502040204020203" pitchFamily="34" charset="0"/>
                <a:ea typeface="Comic Sans MS" panose="030F0702030302020204" pitchFamily="66" charset="0"/>
                <a:cs typeface="Comic Sans MS" panose="030F0702030302020204" pitchFamily="66" charset="0"/>
              </a:rPr>
              <a:t>beginning</a:t>
            </a:r>
            <a:r>
              <a:rPr lang="en-US" b="1" spc="-55" dirty="0">
                <a:latin typeface="Segoe UI" panose="020B0502040204020203" pitchFamily="34" charset="0"/>
                <a:ea typeface="Comic Sans MS" panose="030F0702030302020204" pitchFamily="66" charset="0"/>
                <a:cs typeface="Comic Sans MS" panose="030F0702030302020204" pitchFamily="66" charset="0"/>
              </a:rPr>
              <a:t> </a:t>
            </a:r>
            <a:r>
              <a:rPr lang="en-US" b="1" dirty="0">
                <a:latin typeface="Segoe UI" panose="020B0502040204020203" pitchFamily="34" charset="0"/>
                <a:ea typeface="Comic Sans MS" panose="030F0702030302020204" pitchFamily="66" charset="0"/>
                <a:cs typeface="Comic Sans MS" panose="030F0702030302020204" pitchFamily="66" charset="0"/>
              </a:rPr>
              <a:t>6</a:t>
            </a:r>
            <a:r>
              <a:rPr lang="en-US" sz="1200" b="1" dirty="0">
                <a:latin typeface="Segoe UI" panose="020B0502040204020203" pitchFamily="34" charset="0"/>
                <a:ea typeface="Comic Sans MS" panose="030F0702030302020204" pitchFamily="66" charset="0"/>
                <a:cs typeface="Comic Sans MS" panose="030F0702030302020204" pitchFamily="66" charset="0"/>
              </a:rPr>
              <a:t>th</a:t>
            </a:r>
            <a:r>
              <a:rPr lang="en-US" sz="1200" b="1" spc="155" dirty="0">
                <a:latin typeface="Segoe UI" panose="020B0502040204020203" pitchFamily="34" charset="0"/>
                <a:ea typeface="Comic Sans MS" panose="030F0702030302020204" pitchFamily="66" charset="0"/>
                <a:cs typeface="Comic Sans MS" panose="030F0702030302020204" pitchFamily="66" charset="0"/>
              </a:rPr>
              <a:t> </a:t>
            </a:r>
            <a:r>
              <a:rPr lang="en-US" b="1" spc="-20" dirty="0">
                <a:latin typeface="Segoe UI" panose="020B0502040204020203" pitchFamily="34" charset="0"/>
                <a:ea typeface="Comic Sans MS" panose="030F0702030302020204" pitchFamily="66" charset="0"/>
                <a:cs typeface="Comic Sans MS" panose="030F0702030302020204" pitchFamily="66" charset="0"/>
              </a:rPr>
              <a:t>June</a:t>
            </a:r>
            <a:endParaRPr lang="en-GB" sz="1100" b="1" dirty="0">
              <a:latin typeface="Comic Sans MS" panose="030F0702030302020204" pitchFamily="66" charset="0"/>
              <a:ea typeface="Comic Sans MS" panose="030F0702030302020204" pitchFamily="66" charset="0"/>
              <a:cs typeface="Comic Sans MS" panose="030F0702030302020204" pitchFamily="66" charset="0"/>
            </a:endParaRPr>
          </a:p>
          <a:p>
            <a:pPr marL="441325">
              <a:spcBef>
                <a:spcPts val="1815"/>
              </a:spcBef>
            </a:pPr>
            <a:r>
              <a:rPr lang="en-US" b="1" dirty="0">
                <a:latin typeface="Segoe UI" panose="020B0502040204020203" pitchFamily="34" charset="0"/>
                <a:ea typeface="Comic Sans MS" panose="030F0702030302020204" pitchFamily="66" charset="0"/>
                <a:cs typeface="Comic Sans MS" panose="030F0702030302020204" pitchFamily="66" charset="0"/>
              </a:rPr>
              <a:t>Year</a:t>
            </a:r>
            <a:r>
              <a:rPr lang="en-US" b="1" spc="-25" dirty="0">
                <a:latin typeface="Segoe UI" panose="020B0502040204020203" pitchFamily="34" charset="0"/>
                <a:ea typeface="Comic Sans MS" panose="030F0702030302020204" pitchFamily="66" charset="0"/>
                <a:cs typeface="Comic Sans MS" panose="030F0702030302020204" pitchFamily="66" charset="0"/>
              </a:rPr>
              <a:t> </a:t>
            </a:r>
            <a:r>
              <a:rPr lang="en-US" b="1" dirty="0">
                <a:latin typeface="Segoe UI" panose="020B0502040204020203" pitchFamily="34" charset="0"/>
                <a:ea typeface="Comic Sans MS" panose="030F0702030302020204" pitchFamily="66" charset="0"/>
                <a:cs typeface="Comic Sans MS" panose="030F0702030302020204" pitchFamily="66" charset="0"/>
              </a:rPr>
              <a:t>2</a:t>
            </a:r>
            <a:r>
              <a:rPr lang="en-US" b="1" spc="-20" dirty="0">
                <a:latin typeface="Segoe UI" panose="020B0502040204020203" pitchFamily="34" charset="0"/>
                <a:ea typeface="Comic Sans MS" panose="030F0702030302020204" pitchFamily="66" charset="0"/>
                <a:cs typeface="Comic Sans MS" panose="030F0702030302020204" pitchFamily="66" charset="0"/>
              </a:rPr>
              <a:t> </a:t>
            </a:r>
            <a:r>
              <a:rPr lang="en-US" b="1" dirty="0">
                <a:latin typeface="Segoe UI" panose="020B0502040204020203" pitchFamily="34" charset="0"/>
                <a:ea typeface="Comic Sans MS" panose="030F0702030302020204" pitchFamily="66" charset="0"/>
                <a:cs typeface="Comic Sans MS" panose="030F0702030302020204" pitchFamily="66" charset="0"/>
              </a:rPr>
              <a:t>– Re-take of</a:t>
            </a:r>
            <a:r>
              <a:rPr lang="en-US" b="1" spc="-10" dirty="0">
                <a:latin typeface="Segoe UI" panose="020B0502040204020203" pitchFamily="34" charset="0"/>
                <a:ea typeface="Comic Sans MS" panose="030F0702030302020204" pitchFamily="66" charset="0"/>
                <a:cs typeface="Comic Sans MS" panose="030F0702030302020204" pitchFamily="66" charset="0"/>
              </a:rPr>
              <a:t> </a:t>
            </a:r>
            <a:r>
              <a:rPr lang="en-US" b="1" dirty="0">
                <a:latin typeface="Segoe UI" panose="020B0502040204020203" pitchFamily="34" charset="0"/>
                <a:ea typeface="Comic Sans MS" panose="030F0702030302020204" pitchFamily="66" charset="0"/>
                <a:cs typeface="Comic Sans MS" panose="030F0702030302020204" pitchFamily="66" charset="0"/>
              </a:rPr>
              <a:t>Phonics</a:t>
            </a:r>
            <a:r>
              <a:rPr lang="en-US" b="1" spc="-40" dirty="0">
                <a:latin typeface="Segoe UI" panose="020B0502040204020203" pitchFamily="34" charset="0"/>
                <a:ea typeface="Comic Sans MS" panose="030F0702030302020204" pitchFamily="66" charset="0"/>
                <a:cs typeface="Comic Sans MS" panose="030F0702030302020204" pitchFamily="66" charset="0"/>
              </a:rPr>
              <a:t> </a:t>
            </a:r>
            <a:r>
              <a:rPr lang="en-US" b="1" dirty="0">
                <a:latin typeface="Segoe UI" panose="020B0502040204020203" pitchFamily="34" charset="0"/>
                <a:ea typeface="Comic Sans MS" panose="030F0702030302020204" pitchFamily="66" charset="0"/>
                <a:cs typeface="Comic Sans MS" panose="030F0702030302020204" pitchFamily="66" charset="0"/>
              </a:rPr>
              <a:t>Screening</a:t>
            </a:r>
            <a:r>
              <a:rPr lang="en-US" b="1" spc="-45" dirty="0">
                <a:latin typeface="Segoe UI" panose="020B0502040204020203" pitchFamily="34" charset="0"/>
                <a:ea typeface="Comic Sans MS" panose="030F0702030302020204" pitchFamily="66" charset="0"/>
                <a:cs typeface="Comic Sans MS" panose="030F0702030302020204" pitchFamily="66" charset="0"/>
              </a:rPr>
              <a:t> </a:t>
            </a:r>
            <a:r>
              <a:rPr lang="en-US" b="1" dirty="0">
                <a:latin typeface="Segoe UI" panose="020B0502040204020203" pitchFamily="34" charset="0"/>
                <a:ea typeface="Comic Sans MS" panose="030F0702030302020204" pitchFamily="66" charset="0"/>
                <a:cs typeface="Comic Sans MS" panose="030F0702030302020204" pitchFamily="66" charset="0"/>
              </a:rPr>
              <a:t>(for</a:t>
            </a:r>
            <a:r>
              <a:rPr lang="en-US" b="1" spc="-5" dirty="0">
                <a:latin typeface="Segoe UI" panose="020B0502040204020203" pitchFamily="34" charset="0"/>
                <a:ea typeface="Comic Sans MS" panose="030F0702030302020204" pitchFamily="66" charset="0"/>
                <a:cs typeface="Comic Sans MS" panose="030F0702030302020204" pitchFamily="66" charset="0"/>
              </a:rPr>
              <a:t> </a:t>
            </a:r>
            <a:r>
              <a:rPr lang="en-US" b="1" dirty="0">
                <a:latin typeface="Segoe UI" panose="020B0502040204020203" pitchFamily="34" charset="0"/>
                <a:ea typeface="Comic Sans MS" panose="030F0702030302020204" pitchFamily="66" charset="0"/>
                <a:cs typeface="Comic Sans MS" panose="030F0702030302020204" pitchFamily="66" charset="0"/>
              </a:rPr>
              <a:t>some</a:t>
            </a:r>
            <a:r>
              <a:rPr lang="en-US" b="1" spc="-25" dirty="0">
                <a:latin typeface="Segoe UI" panose="020B0502040204020203" pitchFamily="34" charset="0"/>
                <a:ea typeface="Comic Sans MS" panose="030F0702030302020204" pitchFamily="66" charset="0"/>
                <a:cs typeface="Comic Sans MS" panose="030F0702030302020204" pitchFamily="66" charset="0"/>
              </a:rPr>
              <a:t> </a:t>
            </a:r>
            <a:r>
              <a:rPr lang="en-US" b="1" dirty="0">
                <a:latin typeface="Segoe UI" panose="020B0502040204020203" pitchFamily="34" charset="0"/>
                <a:ea typeface="Comic Sans MS" panose="030F0702030302020204" pitchFamily="66" charset="0"/>
                <a:cs typeface="Comic Sans MS" panose="030F0702030302020204" pitchFamily="66" charset="0"/>
              </a:rPr>
              <a:t>children)</a:t>
            </a:r>
            <a:r>
              <a:rPr lang="en-US" b="1" spc="-10" dirty="0">
                <a:latin typeface="Segoe UI" panose="020B0502040204020203" pitchFamily="34" charset="0"/>
                <a:ea typeface="Comic Sans MS" panose="030F0702030302020204" pitchFamily="66" charset="0"/>
                <a:cs typeface="Comic Sans MS" panose="030F0702030302020204" pitchFamily="66" charset="0"/>
              </a:rPr>
              <a:t> </a:t>
            </a:r>
            <a:r>
              <a:rPr lang="en-US" b="1" dirty="0">
                <a:latin typeface="Segoe UI" panose="020B0502040204020203" pitchFamily="34" charset="0"/>
                <a:ea typeface="Comic Sans MS" panose="030F0702030302020204" pitchFamily="66" charset="0"/>
                <a:cs typeface="Comic Sans MS" panose="030F0702030302020204" pitchFamily="66" charset="0"/>
              </a:rPr>
              <a:t>-</a:t>
            </a:r>
            <a:r>
              <a:rPr lang="en-US" b="1" spc="-15" dirty="0">
                <a:latin typeface="Segoe UI" panose="020B0502040204020203" pitchFamily="34" charset="0"/>
                <a:ea typeface="Comic Sans MS" panose="030F0702030302020204" pitchFamily="66" charset="0"/>
                <a:cs typeface="Comic Sans MS" panose="030F0702030302020204" pitchFamily="66" charset="0"/>
              </a:rPr>
              <a:t> </a:t>
            </a:r>
            <a:r>
              <a:rPr lang="en-US" b="1" dirty="0">
                <a:latin typeface="Segoe UI" panose="020B0502040204020203" pitchFamily="34" charset="0"/>
                <a:ea typeface="Comic Sans MS" panose="030F0702030302020204" pitchFamily="66" charset="0"/>
                <a:cs typeface="Comic Sans MS" panose="030F0702030302020204" pitchFamily="66" charset="0"/>
              </a:rPr>
              <a:t>Week</a:t>
            </a:r>
            <a:r>
              <a:rPr lang="en-US" b="1" spc="-5" dirty="0">
                <a:latin typeface="Segoe UI" panose="020B0502040204020203" pitchFamily="34" charset="0"/>
                <a:ea typeface="Comic Sans MS" panose="030F0702030302020204" pitchFamily="66" charset="0"/>
                <a:cs typeface="Comic Sans MS" panose="030F0702030302020204" pitchFamily="66" charset="0"/>
              </a:rPr>
              <a:t> </a:t>
            </a:r>
            <a:r>
              <a:rPr lang="en-US" b="1" dirty="0">
                <a:latin typeface="Segoe UI" panose="020B0502040204020203" pitchFamily="34" charset="0"/>
                <a:ea typeface="Comic Sans MS" panose="030F0702030302020204" pitchFamily="66" charset="0"/>
                <a:cs typeface="Comic Sans MS" panose="030F0702030302020204" pitchFamily="66" charset="0"/>
              </a:rPr>
              <a:t>beginning</a:t>
            </a:r>
            <a:r>
              <a:rPr lang="en-US" b="1" spc="-55" dirty="0">
                <a:latin typeface="Segoe UI" panose="020B0502040204020203" pitchFamily="34" charset="0"/>
                <a:ea typeface="Comic Sans MS" panose="030F0702030302020204" pitchFamily="66" charset="0"/>
                <a:cs typeface="Comic Sans MS" panose="030F0702030302020204" pitchFamily="66" charset="0"/>
              </a:rPr>
              <a:t> </a:t>
            </a:r>
            <a:r>
              <a:rPr lang="en-US" b="1" dirty="0">
                <a:latin typeface="Segoe UI" panose="020B0502040204020203" pitchFamily="34" charset="0"/>
                <a:ea typeface="Comic Sans MS" panose="030F0702030302020204" pitchFamily="66" charset="0"/>
                <a:cs typeface="Comic Sans MS" panose="030F0702030302020204" pitchFamily="66" charset="0"/>
              </a:rPr>
              <a:t>6</a:t>
            </a:r>
            <a:r>
              <a:rPr lang="en-US" sz="1200" b="1" dirty="0">
                <a:latin typeface="Segoe UI" panose="020B0502040204020203" pitchFamily="34" charset="0"/>
                <a:ea typeface="Comic Sans MS" panose="030F0702030302020204" pitchFamily="66" charset="0"/>
                <a:cs typeface="Comic Sans MS" panose="030F0702030302020204" pitchFamily="66" charset="0"/>
              </a:rPr>
              <a:t>th</a:t>
            </a:r>
            <a:r>
              <a:rPr lang="en-US" sz="1200" b="1" spc="160" dirty="0">
                <a:latin typeface="Segoe UI" panose="020B0502040204020203" pitchFamily="34" charset="0"/>
                <a:ea typeface="Comic Sans MS" panose="030F0702030302020204" pitchFamily="66" charset="0"/>
                <a:cs typeface="Comic Sans MS" panose="030F0702030302020204" pitchFamily="66" charset="0"/>
              </a:rPr>
              <a:t> </a:t>
            </a:r>
            <a:r>
              <a:rPr lang="en-US" b="1" spc="-20" dirty="0">
                <a:latin typeface="Segoe UI" panose="020B0502040204020203" pitchFamily="34" charset="0"/>
                <a:ea typeface="Comic Sans MS" panose="030F0702030302020204" pitchFamily="66" charset="0"/>
                <a:cs typeface="Comic Sans MS" panose="030F0702030302020204" pitchFamily="66" charset="0"/>
              </a:rPr>
              <a:t>June</a:t>
            </a:r>
            <a:endParaRPr lang="en-GB" sz="1100" b="1" dirty="0">
              <a:latin typeface="Comic Sans MS" panose="030F0702030302020204" pitchFamily="66" charset="0"/>
              <a:ea typeface="Comic Sans MS" panose="030F0702030302020204" pitchFamily="66" charset="0"/>
              <a:cs typeface="Comic Sans MS" panose="030F0702030302020204" pitchFamily="66" charset="0"/>
            </a:endParaRPr>
          </a:p>
          <a:p>
            <a:endParaRPr lang="en-GB" dirty="0"/>
          </a:p>
        </p:txBody>
      </p:sp>
    </p:spTree>
    <p:extLst>
      <p:ext uri="{BB962C8B-B14F-4D97-AF65-F5344CB8AC3E}">
        <p14:creationId xmlns:p14="http://schemas.microsoft.com/office/powerpoint/2010/main" val="36836490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6A743-827B-4AD1-BEC0-D7ABEC0F4C0C}"/>
              </a:ext>
            </a:extLst>
          </p:cNvPr>
          <p:cNvSpPr>
            <a:spLocks noGrp="1"/>
          </p:cNvSpPr>
          <p:nvPr>
            <p:ph type="title"/>
          </p:nvPr>
        </p:nvSpPr>
        <p:spPr/>
        <p:txBody>
          <a:bodyPr/>
          <a:lstStyle/>
          <a:p>
            <a:r>
              <a:rPr lang="en-GB" dirty="0"/>
              <a:t>Year 1 Phonics Screening Check</a:t>
            </a:r>
          </a:p>
        </p:txBody>
      </p:sp>
      <p:pic>
        <p:nvPicPr>
          <p:cNvPr id="4" name="Content Placeholder 3">
            <a:extLst>
              <a:ext uri="{FF2B5EF4-FFF2-40B4-BE49-F238E27FC236}">
                <a16:creationId xmlns:a16="http://schemas.microsoft.com/office/drawing/2014/main" id="{93112D2B-68B1-41F0-BA22-E2231CFF37F9}"/>
              </a:ext>
            </a:extLst>
          </p:cNvPr>
          <p:cNvPicPr>
            <a:picLocks noGrp="1" noChangeAspect="1"/>
          </p:cNvPicPr>
          <p:nvPr>
            <p:ph idx="1"/>
          </p:nvPr>
        </p:nvPicPr>
        <p:blipFill>
          <a:blip r:embed="rId2"/>
          <a:stretch>
            <a:fillRect/>
          </a:stretch>
        </p:blipFill>
        <p:spPr>
          <a:xfrm>
            <a:off x="2341438" y="1430419"/>
            <a:ext cx="4803640" cy="1919908"/>
          </a:xfrm>
          <a:prstGeom prst="rect">
            <a:avLst/>
          </a:prstGeom>
        </p:spPr>
      </p:pic>
      <p:sp>
        <p:nvSpPr>
          <p:cNvPr id="5" name="Rectangle 4">
            <a:extLst>
              <a:ext uri="{FF2B5EF4-FFF2-40B4-BE49-F238E27FC236}">
                <a16:creationId xmlns:a16="http://schemas.microsoft.com/office/drawing/2014/main" id="{B7C9DEF3-84CE-43C1-AA0C-3CEEEFF76F78}"/>
              </a:ext>
            </a:extLst>
          </p:cNvPr>
          <p:cNvSpPr/>
          <p:nvPr/>
        </p:nvSpPr>
        <p:spPr>
          <a:xfrm>
            <a:off x="1927668" y="3477437"/>
            <a:ext cx="6096000" cy="2862322"/>
          </a:xfrm>
          <a:prstGeom prst="rect">
            <a:avLst/>
          </a:prstGeom>
        </p:spPr>
        <p:txBody>
          <a:bodyPr>
            <a:spAutoFit/>
          </a:bodyPr>
          <a:lstStyle/>
          <a:p>
            <a:r>
              <a:rPr lang="en-GB" b="1" dirty="0"/>
              <a:t>What is it?</a:t>
            </a:r>
          </a:p>
          <a:p>
            <a:r>
              <a:rPr lang="en-GB" dirty="0"/>
              <a:t>The check is made up of 40 words, and usually lasts 5-10 minutes.</a:t>
            </a:r>
          </a:p>
          <a:p>
            <a:endParaRPr lang="en-GB" dirty="0"/>
          </a:p>
          <a:p>
            <a:r>
              <a:rPr lang="en-GB" dirty="0"/>
              <a:t> The pass mark has generally remained at 32 out of 40, but it is not fixed.</a:t>
            </a:r>
          </a:p>
          <a:p>
            <a:r>
              <a:rPr lang="en-GB" dirty="0"/>
              <a:t> </a:t>
            </a:r>
          </a:p>
          <a:p>
            <a:r>
              <a:rPr lang="en-GB" dirty="0"/>
              <a:t>If your child does not pass the Y1 phonics screening check they will be re-tested at the same time next year when they are in Y2.</a:t>
            </a:r>
          </a:p>
        </p:txBody>
      </p:sp>
    </p:spTree>
    <p:extLst>
      <p:ext uri="{BB962C8B-B14F-4D97-AF65-F5344CB8AC3E}">
        <p14:creationId xmlns:p14="http://schemas.microsoft.com/office/powerpoint/2010/main" val="24883883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9233A28-0BEE-49D5-8552-D57597A23934}"/>
              </a:ext>
            </a:extLst>
          </p:cNvPr>
          <p:cNvSpPr/>
          <p:nvPr/>
        </p:nvSpPr>
        <p:spPr>
          <a:xfrm>
            <a:off x="485554" y="328528"/>
            <a:ext cx="5968409" cy="3139321"/>
          </a:xfrm>
          <a:prstGeom prst="rect">
            <a:avLst/>
          </a:prstGeom>
        </p:spPr>
        <p:txBody>
          <a:bodyPr wrap="square">
            <a:spAutoFit/>
          </a:bodyPr>
          <a:lstStyle/>
          <a:p>
            <a:r>
              <a:rPr lang="en-GB" dirty="0"/>
              <a:t>The words in section 1 will have a variety of simple word structures (for example CVC, VCC, CCVC and CVCC) using:</a:t>
            </a:r>
          </a:p>
          <a:p>
            <a:r>
              <a:rPr lang="en-GB" dirty="0"/>
              <a:t>•	single letters (a, b, c, d, e, f, g, h, I, j, k, l, m, n, o,</a:t>
            </a:r>
          </a:p>
          <a:p>
            <a:r>
              <a:rPr lang="en-GB" dirty="0"/>
              <a:t>p, q(u), r, s, t, u, v, w, x, y, z)</a:t>
            </a:r>
          </a:p>
          <a:p>
            <a:r>
              <a:rPr lang="en-GB" dirty="0"/>
              <a:t>•	some consonant digraphs (</a:t>
            </a:r>
            <a:r>
              <a:rPr lang="en-GB" dirty="0" err="1"/>
              <a:t>ch</a:t>
            </a:r>
            <a:r>
              <a:rPr lang="en-GB" dirty="0"/>
              <a:t>, ck, ff, </a:t>
            </a:r>
            <a:r>
              <a:rPr lang="en-GB" dirty="0" err="1"/>
              <a:t>ll</a:t>
            </a:r>
            <a:r>
              <a:rPr lang="en-GB" dirty="0"/>
              <a:t>, ng, </a:t>
            </a:r>
            <a:r>
              <a:rPr lang="en-GB" dirty="0" err="1"/>
              <a:t>sh</a:t>
            </a:r>
            <a:r>
              <a:rPr lang="en-GB" dirty="0"/>
              <a:t>, ss, </a:t>
            </a:r>
            <a:r>
              <a:rPr lang="en-GB" dirty="0" err="1"/>
              <a:t>th</a:t>
            </a:r>
            <a:r>
              <a:rPr lang="en-GB" dirty="0"/>
              <a:t>, </a:t>
            </a:r>
            <a:r>
              <a:rPr lang="en-GB" dirty="0" err="1"/>
              <a:t>zz</a:t>
            </a:r>
            <a:r>
              <a:rPr lang="en-GB" dirty="0"/>
              <a:t>)</a:t>
            </a:r>
          </a:p>
          <a:p>
            <a:r>
              <a:rPr lang="en-GB" dirty="0"/>
              <a:t>•	frequent and consistent vowel digraphs (</a:t>
            </a:r>
            <a:r>
              <a:rPr lang="en-GB" dirty="0" err="1"/>
              <a:t>ar</a:t>
            </a:r>
            <a:r>
              <a:rPr lang="en-GB" dirty="0"/>
              <a:t>, </a:t>
            </a:r>
            <a:r>
              <a:rPr lang="en-GB" dirty="0" err="1"/>
              <a:t>ee</a:t>
            </a:r>
            <a:r>
              <a:rPr lang="en-GB" dirty="0"/>
              <a:t>, </a:t>
            </a:r>
            <a:r>
              <a:rPr lang="en-GB" dirty="0" err="1"/>
              <a:t>oi,oo</a:t>
            </a:r>
            <a:r>
              <a:rPr lang="en-GB" dirty="0"/>
              <a:t>, or)</a:t>
            </a:r>
          </a:p>
          <a:p>
            <a:endParaRPr lang="en-GB" dirty="0"/>
          </a:p>
          <a:p>
            <a:endParaRPr lang="en-GB" dirty="0"/>
          </a:p>
        </p:txBody>
      </p:sp>
      <p:pic>
        <p:nvPicPr>
          <p:cNvPr id="4" name="Picture 3">
            <a:extLst>
              <a:ext uri="{FF2B5EF4-FFF2-40B4-BE49-F238E27FC236}">
                <a16:creationId xmlns:a16="http://schemas.microsoft.com/office/drawing/2014/main" id="{57DACB50-3E59-4E18-A177-1E6E941091E6}"/>
              </a:ext>
            </a:extLst>
          </p:cNvPr>
          <p:cNvPicPr>
            <a:picLocks noChangeAspect="1"/>
          </p:cNvPicPr>
          <p:nvPr/>
        </p:nvPicPr>
        <p:blipFill>
          <a:blip r:embed="rId2"/>
          <a:stretch>
            <a:fillRect/>
          </a:stretch>
        </p:blipFill>
        <p:spPr>
          <a:xfrm>
            <a:off x="6640213" y="191386"/>
            <a:ext cx="3112409" cy="3149908"/>
          </a:xfrm>
          <a:prstGeom prst="rect">
            <a:avLst/>
          </a:prstGeom>
        </p:spPr>
      </p:pic>
      <p:sp>
        <p:nvSpPr>
          <p:cNvPr id="5" name="Rectangle 4">
            <a:extLst>
              <a:ext uri="{FF2B5EF4-FFF2-40B4-BE49-F238E27FC236}">
                <a16:creationId xmlns:a16="http://schemas.microsoft.com/office/drawing/2014/main" id="{C0F25EC4-47F3-405B-BA1B-5040DD8094D7}"/>
              </a:ext>
            </a:extLst>
          </p:cNvPr>
          <p:cNvSpPr/>
          <p:nvPr/>
        </p:nvSpPr>
        <p:spPr>
          <a:xfrm>
            <a:off x="544213" y="3018564"/>
            <a:ext cx="6096000" cy="2862322"/>
          </a:xfrm>
          <a:prstGeom prst="rect">
            <a:avLst/>
          </a:prstGeom>
        </p:spPr>
        <p:txBody>
          <a:bodyPr>
            <a:spAutoFit/>
          </a:bodyPr>
          <a:lstStyle/>
          <a:p>
            <a:r>
              <a:rPr lang="en-GB" dirty="0"/>
              <a:t>Section 2</a:t>
            </a:r>
          </a:p>
          <a:p>
            <a:r>
              <a:rPr lang="en-GB" dirty="0"/>
              <a:t>The words in section 2 will have a variety of more complex word structures (for example CCVCC, CCCVC, CCCVCC and two syllable words) with some:</a:t>
            </a:r>
          </a:p>
          <a:p>
            <a:r>
              <a:rPr lang="en-GB" dirty="0"/>
              <a:t>•	additional consonant digraphs (</a:t>
            </a:r>
            <a:r>
              <a:rPr lang="en-GB" dirty="0" err="1"/>
              <a:t>ph</a:t>
            </a:r>
            <a:r>
              <a:rPr lang="en-GB" dirty="0"/>
              <a:t>, </a:t>
            </a:r>
            <a:r>
              <a:rPr lang="en-GB" dirty="0" err="1"/>
              <a:t>wh</a:t>
            </a:r>
            <a:r>
              <a:rPr lang="en-GB" dirty="0"/>
              <a:t>)</a:t>
            </a:r>
          </a:p>
          <a:p>
            <a:r>
              <a:rPr lang="en-GB" dirty="0"/>
              <a:t>•	less frequent and consistent vowel digraphs, including split digraphs (a-e, ai, au, aw, ay, </a:t>
            </a:r>
            <a:r>
              <a:rPr lang="en-GB" dirty="0" err="1"/>
              <a:t>ea</a:t>
            </a:r>
            <a:r>
              <a:rPr lang="en-GB" dirty="0"/>
              <a:t>, e-e, </a:t>
            </a:r>
            <a:r>
              <a:rPr lang="en-GB" dirty="0" err="1"/>
              <a:t>er</a:t>
            </a:r>
            <a:r>
              <a:rPr lang="en-GB" dirty="0"/>
              <a:t>, </a:t>
            </a:r>
            <a:r>
              <a:rPr lang="en-GB" dirty="0" err="1"/>
              <a:t>ew</a:t>
            </a:r>
            <a:r>
              <a:rPr lang="en-GB" dirty="0"/>
              <a:t>, </a:t>
            </a:r>
            <a:r>
              <a:rPr lang="en-GB" dirty="0" err="1"/>
              <a:t>i</a:t>
            </a:r>
            <a:r>
              <a:rPr lang="en-GB" dirty="0"/>
              <a:t>-e, </a:t>
            </a:r>
            <a:r>
              <a:rPr lang="en-GB" dirty="0" err="1"/>
              <a:t>ie</a:t>
            </a:r>
            <a:r>
              <a:rPr lang="en-GB" dirty="0"/>
              <a:t>, </a:t>
            </a:r>
            <a:r>
              <a:rPr lang="en-GB" dirty="0" err="1"/>
              <a:t>ir</a:t>
            </a:r>
            <a:r>
              <a:rPr lang="en-GB" dirty="0"/>
              <a:t>, </a:t>
            </a:r>
            <a:r>
              <a:rPr lang="en-GB" dirty="0" err="1"/>
              <a:t>oa</a:t>
            </a:r>
            <a:r>
              <a:rPr lang="en-GB" dirty="0"/>
              <a:t>, o-e, </a:t>
            </a:r>
            <a:r>
              <a:rPr lang="en-GB" dirty="0" err="1"/>
              <a:t>ou</a:t>
            </a:r>
            <a:r>
              <a:rPr lang="en-GB" dirty="0"/>
              <a:t>, ow, oy, </a:t>
            </a:r>
            <a:r>
              <a:rPr lang="en-GB" dirty="0" err="1"/>
              <a:t>ue</a:t>
            </a:r>
            <a:r>
              <a:rPr lang="en-GB" dirty="0"/>
              <a:t>, u-e, </a:t>
            </a:r>
            <a:r>
              <a:rPr lang="en-GB" dirty="0" err="1"/>
              <a:t>ur</a:t>
            </a:r>
            <a:r>
              <a:rPr lang="en-GB" dirty="0"/>
              <a:t>)</a:t>
            </a:r>
          </a:p>
          <a:p>
            <a:r>
              <a:rPr lang="en-GB" dirty="0"/>
              <a:t>•	trigraphs (air, </a:t>
            </a:r>
            <a:r>
              <a:rPr lang="en-GB" dirty="0" err="1"/>
              <a:t>igh</a:t>
            </a:r>
            <a:r>
              <a:rPr lang="en-GB" dirty="0"/>
              <a:t>).</a:t>
            </a:r>
          </a:p>
        </p:txBody>
      </p:sp>
      <p:pic>
        <p:nvPicPr>
          <p:cNvPr id="6" name="Picture 5">
            <a:extLst>
              <a:ext uri="{FF2B5EF4-FFF2-40B4-BE49-F238E27FC236}">
                <a16:creationId xmlns:a16="http://schemas.microsoft.com/office/drawing/2014/main" id="{861E8E3C-B86C-4426-8052-4849EF64FCAF}"/>
              </a:ext>
            </a:extLst>
          </p:cNvPr>
          <p:cNvPicPr>
            <a:picLocks noChangeAspect="1"/>
          </p:cNvPicPr>
          <p:nvPr/>
        </p:nvPicPr>
        <p:blipFill>
          <a:blip r:embed="rId3"/>
          <a:stretch>
            <a:fillRect/>
          </a:stretch>
        </p:blipFill>
        <p:spPr>
          <a:xfrm>
            <a:off x="8751117" y="2853123"/>
            <a:ext cx="2664183" cy="3682303"/>
          </a:xfrm>
          <a:prstGeom prst="rect">
            <a:avLst/>
          </a:prstGeom>
        </p:spPr>
      </p:pic>
    </p:spTree>
    <p:extLst>
      <p:ext uri="{BB962C8B-B14F-4D97-AF65-F5344CB8AC3E}">
        <p14:creationId xmlns:p14="http://schemas.microsoft.com/office/powerpoint/2010/main" val="11203001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C39A22E-EFDF-4F72-ACA0-227709E7070C}"/>
              </a:ext>
            </a:extLst>
          </p:cNvPr>
          <p:cNvPicPr>
            <a:picLocks noChangeAspect="1"/>
          </p:cNvPicPr>
          <p:nvPr/>
        </p:nvPicPr>
        <p:blipFill>
          <a:blip r:embed="rId2"/>
          <a:stretch>
            <a:fillRect/>
          </a:stretch>
        </p:blipFill>
        <p:spPr>
          <a:xfrm>
            <a:off x="0" y="372140"/>
            <a:ext cx="3894432" cy="6858000"/>
          </a:xfrm>
          <a:prstGeom prst="rect">
            <a:avLst/>
          </a:prstGeom>
        </p:spPr>
      </p:pic>
      <p:sp>
        <p:nvSpPr>
          <p:cNvPr id="4" name="Rectangle 3">
            <a:extLst>
              <a:ext uri="{FF2B5EF4-FFF2-40B4-BE49-F238E27FC236}">
                <a16:creationId xmlns:a16="http://schemas.microsoft.com/office/drawing/2014/main" id="{7052ECAE-8B1E-425F-AD15-E79326EEFA08}"/>
              </a:ext>
            </a:extLst>
          </p:cNvPr>
          <p:cNvSpPr/>
          <p:nvPr/>
        </p:nvSpPr>
        <p:spPr>
          <a:xfrm>
            <a:off x="3894432" y="297711"/>
            <a:ext cx="3346340" cy="6463308"/>
          </a:xfrm>
          <a:prstGeom prst="rect">
            <a:avLst/>
          </a:prstGeom>
        </p:spPr>
        <p:txBody>
          <a:bodyPr wrap="square">
            <a:spAutoFit/>
          </a:bodyPr>
          <a:lstStyle/>
          <a:p>
            <a:r>
              <a:rPr lang="en-GB" dirty="0"/>
              <a:t>The test is made up of a combination of real words, and nonsense, or ‘alien’ words, that help to show if pupils can work out how to decode words they haven’t seen before.</a:t>
            </a:r>
          </a:p>
          <a:p>
            <a:r>
              <a:rPr lang="en-GB" dirty="0"/>
              <a:t>We call them “alien” words to the children so that they focus on getting the correct sound and don’t try to turn each one into a real word.</a:t>
            </a:r>
          </a:p>
          <a:p>
            <a:endParaRPr lang="en-GB" dirty="0"/>
          </a:p>
          <a:p>
            <a:endParaRPr lang="en-GB" dirty="0"/>
          </a:p>
          <a:p>
            <a:r>
              <a:rPr lang="en-GB" b="1" dirty="0"/>
              <a:t>What about the results?</a:t>
            </a:r>
          </a:p>
          <a:p>
            <a:r>
              <a:rPr lang="en-GB" dirty="0"/>
              <a:t>We have to report the results to the local authority towards the end of the summer term.</a:t>
            </a:r>
          </a:p>
          <a:p>
            <a:r>
              <a:rPr lang="en-GB" dirty="0"/>
              <a:t>We’ll also let you know the results. These are usually sent out with your child’s end of year report.</a:t>
            </a:r>
          </a:p>
        </p:txBody>
      </p:sp>
      <p:pic>
        <p:nvPicPr>
          <p:cNvPr id="5" name="Picture 4">
            <a:extLst>
              <a:ext uri="{FF2B5EF4-FFF2-40B4-BE49-F238E27FC236}">
                <a16:creationId xmlns:a16="http://schemas.microsoft.com/office/drawing/2014/main" id="{C6F40C38-7C11-40A5-A997-0245ACCD2AB1}"/>
              </a:ext>
            </a:extLst>
          </p:cNvPr>
          <p:cNvPicPr>
            <a:picLocks noChangeAspect="1"/>
          </p:cNvPicPr>
          <p:nvPr/>
        </p:nvPicPr>
        <p:blipFill>
          <a:blip r:embed="rId3"/>
          <a:stretch>
            <a:fillRect/>
          </a:stretch>
        </p:blipFill>
        <p:spPr>
          <a:xfrm>
            <a:off x="7240772" y="297711"/>
            <a:ext cx="3987130" cy="5767316"/>
          </a:xfrm>
          <a:prstGeom prst="rect">
            <a:avLst/>
          </a:prstGeom>
        </p:spPr>
      </p:pic>
    </p:spTree>
    <p:extLst>
      <p:ext uri="{BB962C8B-B14F-4D97-AF65-F5344CB8AC3E}">
        <p14:creationId xmlns:p14="http://schemas.microsoft.com/office/powerpoint/2010/main" val="32299750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BD37CA1-EAB0-42BD-BF8D-2F359D23BCA7}"/>
              </a:ext>
            </a:extLst>
          </p:cNvPr>
          <p:cNvSpPr/>
          <p:nvPr/>
        </p:nvSpPr>
        <p:spPr>
          <a:xfrm>
            <a:off x="893135" y="1443841"/>
            <a:ext cx="8431619" cy="3970318"/>
          </a:xfrm>
          <a:prstGeom prst="rect">
            <a:avLst/>
          </a:prstGeom>
        </p:spPr>
        <p:txBody>
          <a:bodyPr wrap="square">
            <a:spAutoFit/>
          </a:bodyPr>
          <a:lstStyle/>
          <a:p>
            <a:r>
              <a:rPr lang="en-GB" b="1" dirty="0"/>
              <a:t>How do we prepare them at school?</a:t>
            </a:r>
          </a:p>
          <a:p>
            <a:r>
              <a:rPr lang="en-GB" dirty="0"/>
              <a:t>Your child is being taught phonics at school in groups according to their level. This is regularly assessed and these groups are fluid. Where necessary, additional groups take place to support individual children who may be struggling with their learning.</a:t>
            </a:r>
          </a:p>
          <a:p>
            <a:endParaRPr lang="en-GB" dirty="0"/>
          </a:p>
          <a:p>
            <a:r>
              <a:rPr lang="en-GB" b="1" dirty="0"/>
              <a:t>How can you help?</a:t>
            </a:r>
          </a:p>
          <a:p>
            <a:r>
              <a:rPr lang="en-GB" dirty="0"/>
              <a:t>You can help your child by:</a:t>
            </a:r>
          </a:p>
          <a:p>
            <a:r>
              <a:rPr lang="en-GB" dirty="0"/>
              <a:t>•	Reading to and with them – it’s not all about phonics! Reading for pleasure is the single biggest indicator of a child’s future success – more than their family circumstances, their parents’ educational background or their income.</a:t>
            </a:r>
          </a:p>
          <a:p>
            <a:r>
              <a:rPr lang="en-GB" dirty="0"/>
              <a:t>•	Playing sound and reading games</a:t>
            </a:r>
          </a:p>
          <a:p>
            <a:r>
              <a:rPr lang="en-GB" dirty="0"/>
              <a:t>•	Teaching them new words, and showing them how they’re written</a:t>
            </a:r>
          </a:p>
        </p:txBody>
      </p:sp>
    </p:spTree>
    <p:extLst>
      <p:ext uri="{BB962C8B-B14F-4D97-AF65-F5344CB8AC3E}">
        <p14:creationId xmlns:p14="http://schemas.microsoft.com/office/powerpoint/2010/main" val="1320728344"/>
      </p:ext>
    </p:extLst>
  </p:cSld>
  <p:clrMapOvr>
    <a:masterClrMapping/>
  </p:clrMapOvr>
</p:sld>
</file>

<file path=ppt/theme/theme1.xml><?xml version="1.0" encoding="utf-8"?>
<a:theme xmlns:a="http://schemas.openxmlformats.org/drawingml/2006/main" name="Facet">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43</TotalTime>
  <Words>574</Words>
  <Application>Microsoft Office PowerPoint</Application>
  <PresentationFormat>Widescreen</PresentationFormat>
  <Paragraphs>35</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Century Gothic</vt:lpstr>
      <vt:lpstr>Comic Sans MS</vt:lpstr>
      <vt:lpstr>Segoe UI</vt:lpstr>
      <vt:lpstr>Wingdings 3</vt:lpstr>
      <vt:lpstr>Facet</vt:lpstr>
      <vt:lpstr>Phonics - Statutory Assessment Information</vt:lpstr>
      <vt:lpstr>Year 1 Phonics Screening Check</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Statutory Assessment Information</dc:title>
  <dc:creator>Shaesta Khan</dc:creator>
  <cp:lastModifiedBy>Shaesta Khan</cp:lastModifiedBy>
  <cp:revision>3</cp:revision>
  <dcterms:created xsi:type="dcterms:W3CDTF">2023-01-13T12:37:11Z</dcterms:created>
  <dcterms:modified xsi:type="dcterms:W3CDTF">2023-01-13T13:21:03Z</dcterms:modified>
</cp:coreProperties>
</file>