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5"/>
  </p:sldMasterIdLst>
  <p:notesMasterIdLst>
    <p:notesMasterId r:id="rId23"/>
  </p:notesMasterIdLst>
  <p:handoutMasterIdLst>
    <p:handoutMasterId r:id="rId24"/>
  </p:handoutMasterIdLst>
  <p:sldIdLst>
    <p:sldId id="3982" r:id="rId6"/>
    <p:sldId id="4659" r:id="rId7"/>
    <p:sldId id="4004" r:id="rId8"/>
    <p:sldId id="4721" r:id="rId9"/>
    <p:sldId id="4722" r:id="rId10"/>
    <p:sldId id="4723" r:id="rId11"/>
    <p:sldId id="4724" r:id="rId12"/>
    <p:sldId id="4725" r:id="rId13"/>
    <p:sldId id="4726" r:id="rId14"/>
    <p:sldId id="4727" r:id="rId15"/>
    <p:sldId id="4728" r:id="rId16"/>
    <p:sldId id="4729" r:id="rId17"/>
    <p:sldId id="4730" r:id="rId18"/>
    <p:sldId id="4685" r:id="rId19"/>
    <p:sldId id="4696" r:id="rId20"/>
    <p:sldId id="4719" r:id="rId21"/>
    <p:sldId id="4731" r:id="rId22"/>
  </p:sldIdLst>
  <p:sldSz cx="9144000" cy="6858000" type="screen4x3"/>
  <p:notesSz cx="6669088" cy="9926638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Default Section" id="{4F8F57CA-CBDF-5741-A80A-78D5126FB7DF}">
          <p14:sldIdLst>
            <p14:sldId id="3982"/>
            <p14:sldId id="4659"/>
            <p14:sldId id="4004"/>
            <p14:sldId id="4721"/>
            <p14:sldId id="4722"/>
            <p14:sldId id="4723"/>
            <p14:sldId id="4724"/>
            <p14:sldId id="4725"/>
            <p14:sldId id="4726"/>
            <p14:sldId id="4727"/>
            <p14:sldId id="4728"/>
            <p14:sldId id="4729"/>
            <p14:sldId id="4730"/>
            <p14:sldId id="4685"/>
            <p14:sldId id="4696"/>
            <p14:sldId id="4719"/>
            <p14:sldId id="473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480">
          <p15:clr>
            <a:srgbClr val="A4A3A4"/>
          </p15:clr>
        </p15:guide>
        <p15:guide id="2" pos="26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D3FC0B0-86C8-86D3-47A1-B76CFC073973}" name="Ceri Brinkworth" initials="CB" userId="S::ceribrinkworth@ruthmiskin.com::6529f433-d9ea-4c65-9791-0b6df18ce9f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3DF"/>
    <a:srgbClr val="424242"/>
    <a:srgbClr val="FFD72F"/>
    <a:srgbClr val="5A5A5A"/>
    <a:srgbClr val="FFD82F"/>
    <a:srgbClr val="02989E"/>
    <a:srgbClr val="0095DA"/>
    <a:srgbClr val="0C3B59"/>
    <a:srgbClr val="2D2D2D"/>
    <a:srgbClr val="0C3B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B57E3F5-B7C3-EC3C-3011-3F7EF66A08BE}" v="3" dt="2025-08-06T07:54:26.997"/>
    <p1510:client id="{A6510210-5FF3-8F4D-B442-0A805AA6F986}" v="16" dt="2025-08-06T15:21:25.182"/>
    <p1510:client id="{AAAADC39-F983-2D44-B0CA-B612F89950D3}" v="40" dt="2025-08-05T21:12:28.317"/>
  </p1510:revLst>
</p1510:revInfo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1FECB4D8-DB02-4DC6-A0A2-4F2EBAE1DC90}" styleName="Medium Style 1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Dark Styl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1E171933-4619-4E11-9A3F-F7608DF75F80}" styleName="Medium Style 1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72833802-FEF1-4C79-8D5D-14CF1EAF98D9}" styleName="Light Style 2 -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D083AE6-46FA-4A59-8FB0-9F97EB10719F}" styleName="Light Style 3 - Accent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FD4443E-F989-4FC4-A0C8-D5A2AF1F390B}" styleName="Dark Style 1 - Accent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824"/>
    <p:restoredTop sz="86027"/>
  </p:normalViewPr>
  <p:slideViewPr>
    <p:cSldViewPr snapToGrid="0">
      <p:cViewPr varScale="1">
        <p:scale>
          <a:sx n="95" d="100"/>
          <a:sy n="95" d="100"/>
        </p:scale>
        <p:origin x="2166" y="84"/>
      </p:cViewPr>
      <p:guideLst>
        <p:guide orient="horz" pos="1480"/>
        <p:guide pos="269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>
        <p:guide orient="horz" pos="3127"/>
        <p:guide pos="210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948175B-139D-4B97-809D-65C9F73E5415}" type="datetimeFigureOut">
              <a:rPr lang="en-US"/>
              <a:pPr>
                <a:defRPr/>
              </a:pPr>
              <a:t>5/15/2026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7449B55-1BD8-4840-AD3A-429EA112E19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03253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DA3FAA8-A3B6-4839-9506-B671940FF4AA}" type="datetimeFigureOut">
              <a:rPr lang="en-GB"/>
              <a:pPr>
                <a:defRPr/>
              </a:pPr>
              <a:t>15/05/2026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4075" y="744538"/>
            <a:ext cx="4960938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15153"/>
            <a:ext cx="533527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1A61AF0-59CC-4D82-B182-5DFC7F9ACF1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90988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Approximately 10 minutes is needed for this session.</a:t>
            </a:r>
          </a:p>
          <a:p>
            <a:endParaRPr lang="en-US" i="1" dirty="0"/>
          </a:p>
          <a:p>
            <a:r>
              <a:rPr lang="en-US" i="1" dirty="0"/>
              <a:t>Notes</a:t>
            </a:r>
            <a:r>
              <a:rPr lang="en-US" i="1" baseline="0" dirty="0"/>
              <a:t> are provided to help you lead the presentation.</a:t>
            </a:r>
          </a:p>
          <a:p>
            <a:r>
              <a:rPr lang="en-US" i="1" baseline="0" dirty="0"/>
              <a:t>Notes in italics are for your attention only.</a:t>
            </a:r>
            <a:endParaRPr lang="en-US" i="1" dirty="0"/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i="1" baseline="0" dirty="0"/>
              <a:t>Provide copies of ‘Reading at Home Booklet 2’ from Oxford Owl for each parent.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i="1" baseline="0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51706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053464-FD02-CAA9-BFF2-B6A4AB7BA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2B86776-FEA7-35D8-EE9F-4EC8EDD537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01FF906-BC3E-3170-3C09-255AE3D71D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baseline="0" dirty="0"/>
              <a:t>Read quote.</a:t>
            </a:r>
          </a:p>
          <a:p>
            <a:endParaRPr lang="en-US" i="1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1E3163-7114-AD40-531A-71CAFFF467E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64710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Read quote.</a:t>
            </a:r>
          </a:p>
          <a:p>
            <a:endParaRPr lang="en-US" i="1" dirty="0"/>
          </a:p>
          <a:p>
            <a:br>
              <a:rPr lang="en-GB" dirty="0"/>
            </a:br>
            <a:r>
              <a:rPr lang="en-GB" dirty="0"/>
              <a:t>By the end of Year 1, we want all of our children to be able to </a:t>
            </a:r>
            <a:r>
              <a:rPr lang="en-US" i="0" baseline="0" dirty="0"/>
              <a:t>read accurately – to read both familiar and unfamiliar words - so that they can go on to become a fluent, enthusiastic reader.</a:t>
            </a:r>
          </a:p>
          <a:p>
            <a:endParaRPr lang="en-US" i="0" baseline="0" dirty="0"/>
          </a:p>
          <a:p>
            <a:r>
              <a:rPr lang="en-US" i="0" baseline="0" dirty="0"/>
              <a:t>The Phonics Screening Check in June in year 1 is a word reading test to check children can read sounds in words accurately.</a:t>
            </a:r>
          </a:p>
          <a:p>
            <a:r>
              <a:rPr lang="en-US" i="0" baseline="0" dirty="0"/>
              <a:t>Accurate word reading at 6 is a predictor of future success.</a:t>
            </a:r>
            <a:endParaRPr lang="en-GB" dirty="0"/>
          </a:p>
          <a:p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167F53-BA33-7E40-958D-01A6607E9B7A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0387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D64DA7-C304-7C97-53C6-B63832CA5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E587DD-37EA-0F6F-AE9A-3867582CBC5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115CDB58-0D1A-B7D9-AA57-A5B48733B7A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complete the phonics screening check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at the end of Year 1 so that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parents can be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confident</a:t>
            </a:r>
            <a:r>
              <a:rPr lang="en-US" sz="1200" b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their children are being taught to read successfully. 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read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40 words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It takes between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two and five minutes.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lvl="0"/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If they do not manage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to read </a:t>
            </a:r>
            <a:r>
              <a:rPr lang="en-US" sz="1400" b="1" i="1" u="sng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32</a:t>
            </a:r>
            <a:r>
              <a:rPr lang="en-US" sz="1200" b="1" kern="1200" dirty="0">
                <a:solidFill>
                  <a:srgbClr val="FF0000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of the words successfully, they are given extra support, and repeat the check at the end of Year 2. 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 means that all children will be able to read accurately before they begin Year 3.</a:t>
            </a:r>
          </a:p>
          <a:p>
            <a:pPr lvl="0"/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6E776F9-6AEC-6106-92F0-80BD8AECD17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14167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15000"/>
              </a:lnSpc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Children learn all of the sounds on this chart. </a:t>
            </a:r>
          </a:p>
          <a:p>
            <a:pPr eaLnBrk="1" hangingPunct="1">
              <a:spcBef>
                <a:spcPct val="0"/>
              </a:spcBef>
            </a:pPr>
            <a:endParaRPr lang="en-US" altLang="ja-JP" sz="1200" dirty="0">
              <a:latin typeface="Arial" pitchFamily="34" charset="0"/>
              <a:cs typeface="Arial" pitchFamily="34" charset="0"/>
            </a:endParaRPr>
          </a:p>
          <a:p>
            <a:pPr eaLnBrk="1" hangingPunct="1">
              <a:spcBef>
                <a:spcPct val="0"/>
              </a:spcBef>
            </a:pPr>
            <a:r>
              <a:rPr lang="en-US" altLang="ja-JP" sz="1200" dirty="0">
                <a:latin typeface="Arial" pitchFamily="34" charset="0"/>
                <a:cs typeface="Arial" pitchFamily="34" charset="0"/>
              </a:rPr>
              <a:t>Once they know all of these sounds, they will be able to read any unfamiliar word.</a:t>
            </a:r>
          </a:p>
          <a:p>
            <a:pPr eaLnBrk="1" hangingPunct="1">
              <a:spcBef>
                <a:spcPct val="0"/>
              </a:spcBef>
            </a:pPr>
            <a:endParaRPr lang="en-US" altLang="ja-JP" sz="12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91376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094A20-23CD-5673-3093-D8EB542C3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F0A021A-0F6C-5534-E945-6E091E1F6DA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4ABC32F-4338-225F-41F8-C3F5279825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teach children to words using the routine ‘Special Friends’, ‘Fred Talk’, read the word’.</a:t>
            </a:r>
          </a:p>
          <a:p>
            <a:endParaRPr lang="en-US" dirty="0"/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Children spot the ‘Special Friends’ (two letters that make one sound), Fred talk the word, and then read the whole word.</a:t>
            </a:r>
          </a:p>
          <a:p>
            <a:endParaRPr lang="en-US" dirty="0"/>
          </a:p>
          <a:p>
            <a:r>
              <a:rPr lang="en-US" dirty="0"/>
              <a:t>For example, ‘</a:t>
            </a:r>
            <a:r>
              <a:rPr lang="en-US" dirty="0" err="1"/>
              <a:t>sh</a:t>
            </a:r>
            <a:r>
              <a:rPr lang="en-US" dirty="0"/>
              <a:t>’, </a:t>
            </a:r>
            <a:r>
              <a:rPr lang="en-US" dirty="0" err="1"/>
              <a:t>sh</a:t>
            </a:r>
            <a:r>
              <a:rPr lang="en-US" dirty="0"/>
              <a:t>-</a:t>
            </a:r>
            <a:r>
              <a:rPr lang="en-US" dirty="0" err="1"/>
              <a:t>i</a:t>
            </a:r>
            <a:r>
              <a:rPr lang="en-US" dirty="0"/>
              <a:t>-p, ship.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303CE24-6EB9-86D1-3042-653C031D61C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3088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ADF8CE-433E-CB6D-67D1-611556A3EE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C44703-3493-92C2-7037-20813ACF2C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FC9CCC2-4CEC-0498-F2D8-38293C89D25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of the words in the check are real words.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dirty="0"/>
              <a:t>Half are nonsense words.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For example,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sheb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glight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ched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’, ‘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teb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’.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There is a picture of an alien next to each word to remind the children that it isn’t a real word.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Nonsense words are used to assess children’s reading.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check that children will be able to read sounds the sounds they know in unfamiliar words.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They read these words using the same routine as real words – ‘Special Friends, Fred Talk.’</a:t>
            </a:r>
          </a:p>
          <a:p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who can read nonsense words will, very soon, be able to read any new word – for example – gargantuan, flailing, raucous, anticipation;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Reading new words increases children’s vocabulary </a:t>
            </a:r>
            <a:r>
              <a:rPr lang="en-US" sz="1200" b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rapidly.</a:t>
            </a:r>
            <a:endParaRPr lang="en-GB" sz="1200" b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01C151-C5A4-7E18-92E1-86E1EAB7BE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1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91CDBD-1256-889D-6946-9876757FF4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4B4B076-70B9-5200-FC98-27CB4009BBB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9AE57B7-F03E-8E22-2A93-B5045056028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 our school, we aim to make sure that every child learns to read accurately by the end of Year 1 so they are set up for success in school and in life.</a:t>
            </a:r>
          </a:p>
          <a:p>
            <a:pPr lvl="0"/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 soon as we spot a child who needs extra practice learning to read sounds and words, we teach them one-to-one for a few minutes every day.</a:t>
            </a: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8961CD1-36C3-CE26-8B27-48E41F9B59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743436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A98DF6-CF45-CC07-5597-5C7D88AEAA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39E3FBF0-45DB-C0B6-385D-1C8DBA7C12C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00567D85-8C55-D2CB-FB77-410F8F26120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Each week, we will send home film links to lessons that match the sounds and words your child has been learning in school.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Plus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5-minute Word Challenge films.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dirty="0">
              <a:solidFill>
                <a:srgbClr val="000000"/>
              </a:solidFill>
              <a:effectLst/>
              <a:latin typeface="Calibri Light" panose="020F03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Your child uses the Virtual Classroom in school. 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Children are familiar with the VC teachers and characters – and interact with them as they would their own teacher.</a:t>
            </a:r>
            <a:r>
              <a:rPr lang="en-GB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Watch these films with your child to help them to practise reading the sounds and words until they can read them speedily.</a:t>
            </a:r>
          </a:p>
          <a:p>
            <a:pPr>
              <a:lnSpc>
                <a:spcPts val="1500"/>
              </a:lnSpc>
            </a:pPr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 more they practise using these films, the quicker they’ll learn to read.</a:t>
            </a:r>
            <a:r>
              <a:rPr lang="en-GB" sz="800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>
              <a:lnSpc>
                <a:spcPts val="1500"/>
              </a:lnSpc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Simply click the link or scan the QR code and watch on a tablet or other device.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Let’s have a look at one of these films on the Virtual Classroom. </a:t>
            </a:r>
            <a:r>
              <a:rPr lang="en-GB" sz="1200" i="1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Play a Set 2 or 3 Word Challenge film from the virtual classroom.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C1EC12-3FF6-1D26-6F83-E49BBFD2566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8791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A042F-7983-7E21-541E-219F341A7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49D2D9-CD25-139B-A4FE-066F288047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BBB2E-2789-9EC5-89C7-45F48F3D3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will send you links to the films via email/ upload links to Google classroom/ Class Dojo etc.</a:t>
            </a:r>
          </a:p>
          <a:p>
            <a:r>
              <a:rPr lang="en-GB" sz="18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When you receive the link, simply click on it . . . and press play.</a:t>
            </a:r>
          </a:p>
          <a:p>
            <a:endParaRPr lang="en-GB" sz="1800" dirty="0">
              <a:solidFill>
                <a:srgbClr val="000000"/>
              </a:solidFill>
              <a:effectLst/>
              <a:latin typeface="Calibri Light" panose="020F0302020204030204" pitchFamily="34" charset="0"/>
            </a:endParaRPr>
          </a:p>
          <a:p>
            <a:pPr algn="just">
              <a:lnSpc>
                <a:spcPts val="1500"/>
              </a:lnSpc>
            </a:pP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l">
              <a:lnSpc>
                <a:spcPts val="1500"/>
              </a:lnSpc>
              <a:buFont typeface="+mj-lt"/>
              <a:buAutoNum type="arabicPeriod"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Set aside 10 minutes to watch a film with your child each day.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l">
              <a:lnSpc>
                <a:spcPts val="1500"/>
              </a:lnSpc>
              <a:buFont typeface="+mj-lt"/>
              <a:buAutoNum type="arabicPeriod"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Find a quiet space for your child to watch the film on a laptop or tablet.</a:t>
            </a: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l">
              <a:lnSpc>
                <a:spcPts val="1500"/>
              </a:lnSpc>
              <a:buFont typeface="+mj-lt"/>
              <a:buAutoNum type="arabicPeriod"/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Praise your child as they join in with the lesson – make it fun!</a:t>
            </a:r>
          </a:p>
          <a:p>
            <a:pPr marL="342900" lvl="0" indent="-342900" algn="l">
              <a:lnSpc>
                <a:spcPts val="1500"/>
              </a:lnSpc>
              <a:buFont typeface="+mj-lt"/>
              <a:buAutoNum type="arabicPeriod"/>
            </a:pPr>
            <a:endParaRPr lang="en-GB" sz="12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</a:endParaRPr>
          </a:p>
          <a:p>
            <a:pPr marL="0" marR="0" lvl="0" indent="0" algn="l" defTabSz="4572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lang="en-GB" sz="1200" dirty="0">
                <a:solidFill>
                  <a:srgbClr val="000000"/>
                </a:solidFill>
                <a:effectLst/>
                <a:latin typeface="Calibri Light" panose="020F0302020204030204" pitchFamily="34" charset="0"/>
                <a:ea typeface="Calibri" panose="020F0502020204030204" pitchFamily="34" charset="0"/>
              </a:rPr>
              <a:t>The more they practise using these films, the quicker they’ll learn to read.</a:t>
            </a:r>
            <a:r>
              <a:rPr lang="en-GB" dirty="0">
                <a:effectLst/>
              </a:rPr>
              <a:t> </a:t>
            </a:r>
            <a:endParaRPr lang="en-GB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342900" lvl="0" indent="-342900" algn="l">
              <a:lnSpc>
                <a:spcPts val="1500"/>
              </a:lnSpc>
              <a:buFont typeface="+mj-lt"/>
              <a:buAutoNum type="arabicPeriod"/>
            </a:pPr>
            <a:endParaRPr lang="en-GB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ts val="1500"/>
              </a:lnSpc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</a:rPr>
              <a:t> 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2A404-A556-F2B0-A170-3130E94B8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270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000" i="1" kern="1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+mn-ea"/>
                <a:cs typeface="+mn-cs"/>
              </a:rPr>
              <a:t>Discuss the one that is applicable to your school: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000" kern="1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+mn-ea"/>
              <a:cs typeface="+mn-cs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Your child will also bring home a My Set 2 and 3 Speed Sounds books</a:t>
            </a:r>
            <a:r>
              <a:rPr lang="en-US" sz="1200" i="1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to </a:t>
            </a:r>
            <a:r>
              <a:rPr lang="en-US" sz="1200" dirty="0" err="1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practise</a:t>
            </a:r>
            <a:r>
              <a:rPr lang="en-US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reading and writing the Set 2 and 3 sounds and words.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There are instructions for you inside cover of the book.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200" b="1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200" dirty="0">
                <a:solidFill>
                  <a:srgbClr val="0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Each week, your child will bring home the Speed Sounds cards they have been taught to practise reading sounds speedily.</a:t>
            </a:r>
            <a:endParaRPr lang="en-GB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0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You can purchase Set 2/3 flashcards or My Reading and Writing Kit ages 5-7 becoming a reader to support your child with Set 2 sounds at home if you wish.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baseline="0" dirty="0"/>
          </a:p>
          <a:p>
            <a:endParaRPr lang="en-US" sz="10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7069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8366B6-C48B-6B60-B383-187CEE418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E03330F8-CB4E-94E8-A9A1-FBD65C7C352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7758BC5-86D2-1227-2F6D-0CA0B8CD94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/>
              <a:t>Listen to your child read their Storybook every day.</a:t>
            </a:r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2393DF3-4BC7-BDFF-EC63-70019720B7AC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27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Watch these video tutorials on the Ruth Miskin website to find out more about the PSC:</a:t>
            </a:r>
          </a:p>
          <a:p>
            <a:endParaRPr lang="en-US" dirty="0"/>
          </a:p>
          <a:p>
            <a:r>
              <a:rPr lang="en-US" dirty="0"/>
              <a:t>Understanding Phonics</a:t>
            </a:r>
          </a:p>
          <a:p>
            <a:r>
              <a:rPr lang="en-US" dirty="0"/>
              <a:t>The Phonics Screening Check</a:t>
            </a:r>
          </a:p>
          <a:p>
            <a:r>
              <a:rPr lang="en-US" dirty="0"/>
              <a:t>Using the Virtual Classroom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9966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DA042F-7983-7E21-541E-219F341A7B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549D2D9-CD25-139B-A4FE-066F288047B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C1BBB2E-2789-9EC5-89C7-45F48F3D3C3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62A404-A556-F2B0-A170-3130E94B87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582705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89A82A-06EA-48D4-814F-8EFE058D92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FC020FD-6966-EE9C-3D7C-4B04267B9D3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5A6E4CA-BA7B-782C-9674-39652C606F5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5E39A70-3495-2D7B-2A00-F6FE706E13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31658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5E3E6A-5772-4507-0019-CE827E2BF0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037BB23-B472-6373-3DC4-E7B0DDA3657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C04F98-4176-AF90-AA06-D47EAF19CF4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9699A2-17A3-F8A8-5D0F-A7B18F6A907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2822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E46B4F-00D4-BCD3-02D8-61E93E2299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9C76493-B7C6-D5B5-F404-0ACA89366EA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CCD5B43-E41A-9CC8-1D1F-FE7AC60EB2C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Remember that all parents have the power to change outcomes for their children.</a:t>
            </a:r>
            <a:endParaRPr lang="en-US" dirty="0">
              <a:solidFill>
                <a:srgbClr val="FF0000"/>
              </a:solidFill>
            </a:endParaRPr>
          </a:p>
          <a:p>
            <a:endParaRPr lang="en-US" baseline="0" dirty="0"/>
          </a:p>
          <a:p>
            <a:endParaRPr lang="en-US" baseline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33C65F-A184-7FF6-4004-637B2DB8B33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1A61AF0-59CC-4D82-B182-5DFC7F9ACF1F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8004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 descr="A person holding a letter&#10;&#10;AI-generated content may be incorrect.">
            <a:extLst>
              <a:ext uri="{FF2B5EF4-FFF2-40B4-BE49-F238E27FC236}">
                <a16:creationId xmlns:a16="http://schemas.microsoft.com/office/drawing/2014/main" id="{01CFD5FE-E63B-DD86-64E5-5C2759F31E9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14" r="10987"/>
          <a:stretch>
            <a:fillRect/>
          </a:stretch>
        </p:blipFill>
        <p:spPr>
          <a:xfrm>
            <a:off x="0" y="908543"/>
            <a:ext cx="6500191" cy="593969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A86BDE8C-434A-D64C-DADD-17A53A072005}"/>
              </a:ext>
            </a:extLst>
          </p:cNvPr>
          <p:cNvSpPr/>
          <p:nvPr userDrawn="1"/>
        </p:nvSpPr>
        <p:spPr>
          <a:xfrm>
            <a:off x="0" y="0"/>
            <a:ext cx="9144000" cy="926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blue rectangle with yellow and green text&#10;&#10;Description automatically generated">
            <a:extLst>
              <a:ext uri="{FF2B5EF4-FFF2-40B4-BE49-F238E27FC236}">
                <a16:creationId xmlns:a16="http://schemas.microsoft.com/office/drawing/2014/main" id="{36C95502-6C3D-78E6-F4FB-C17A52FBAA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21" y="10160"/>
            <a:ext cx="2397759" cy="852760"/>
          </a:xfrm>
          <a:prstGeom prst="rect">
            <a:avLst/>
          </a:prstGeom>
        </p:spPr>
      </p:pic>
      <p:pic>
        <p:nvPicPr>
          <p:cNvPr id="3" name="Picture 2" descr="A black and yellow logo&#10;&#10;Description automatically generated">
            <a:extLst>
              <a:ext uri="{FF2B5EF4-FFF2-40B4-BE49-F238E27FC236}">
                <a16:creationId xmlns:a16="http://schemas.microsoft.com/office/drawing/2014/main" id="{533DAECD-B690-D638-6272-21DBF9CB53E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54" y="104819"/>
            <a:ext cx="1864401" cy="689779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B1C0A69-03C6-A42C-2BD0-DDB5E4F1BA23}"/>
              </a:ext>
            </a:extLst>
          </p:cNvPr>
          <p:cNvSpPr/>
          <p:nvPr userDrawn="1"/>
        </p:nvSpPr>
        <p:spPr>
          <a:xfrm>
            <a:off x="6289040" y="928861"/>
            <a:ext cx="2854960" cy="5950286"/>
          </a:xfrm>
          <a:prstGeom prst="rect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Parallelogram 5">
            <a:extLst>
              <a:ext uri="{FF2B5EF4-FFF2-40B4-BE49-F238E27FC236}">
                <a16:creationId xmlns:a16="http://schemas.microsoft.com/office/drawing/2014/main" id="{E239198A-A780-B7E6-9F76-709E43752013}"/>
              </a:ext>
            </a:extLst>
          </p:cNvPr>
          <p:cNvSpPr/>
          <p:nvPr userDrawn="1"/>
        </p:nvSpPr>
        <p:spPr>
          <a:xfrm>
            <a:off x="4195482" y="918702"/>
            <a:ext cx="3063829" cy="5950286"/>
          </a:xfrm>
          <a:prstGeom prst="parallelogram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D82F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853C318-0939-ADBC-009E-12659AC62E02}"/>
              </a:ext>
            </a:extLst>
          </p:cNvPr>
          <p:cNvSpPr txBox="1"/>
          <p:nvPr userDrawn="1"/>
        </p:nvSpPr>
        <p:spPr>
          <a:xfrm>
            <a:off x="3052482" y="3333980"/>
            <a:ext cx="497541" cy="461665"/>
          </a:xfrm>
          <a:prstGeom prst="rect">
            <a:avLst/>
          </a:prstGeom>
          <a:solidFill>
            <a:srgbClr val="E6E3DF"/>
          </a:solidFill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Sassoon Infant Std" panose="020B0503020103030203" pitchFamily="34" charset="0"/>
              </a:rPr>
              <a:t>ea</a:t>
            </a:r>
          </a:p>
        </p:txBody>
      </p:sp>
    </p:spTree>
  </p:cSld>
  <p:clrMapOvr>
    <a:masterClrMapping/>
  </p:clrMapOvr>
  <p:hf sldNum="0" hd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15C44A-1145-1ED8-001E-41A2DBBFC4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36" y="748683"/>
            <a:ext cx="6036845" cy="1198981"/>
          </a:xfrm>
          <a:prstGeom prst="rect">
            <a:avLst/>
          </a:prstGeom>
        </p:spPr>
        <p:txBody>
          <a:bodyPr/>
          <a:lstStyle>
            <a:lvl1pPr>
              <a:defRPr sz="3500">
                <a:solidFill>
                  <a:srgbClr val="4242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pic>
        <p:nvPicPr>
          <p:cNvPr id="4" name="Picture 3" descr="A blue and yellow sign&#10;&#10;Description automatically generated">
            <a:extLst>
              <a:ext uri="{FF2B5EF4-FFF2-40B4-BE49-F238E27FC236}">
                <a16:creationId xmlns:a16="http://schemas.microsoft.com/office/drawing/2014/main" id="{38387C92-35CE-5C7F-5931-1D8C829488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750" y="6139094"/>
            <a:ext cx="2177250" cy="586183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B4F2D68-4F60-FA08-93C8-AA9F46AFAE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6" y="1978721"/>
            <a:ext cx="7919927" cy="3720330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rgbClr val="4242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526163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quotation marks&#10;&#10;Description automatically generated">
            <a:extLst>
              <a:ext uri="{FF2B5EF4-FFF2-40B4-BE49-F238E27FC236}">
                <a16:creationId xmlns:a16="http://schemas.microsoft.com/office/drawing/2014/main" id="{9F85A0C9-C2FB-31D4-66B3-B2AF7BF2911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992" r="45617" b="46046"/>
          <a:stretch/>
        </p:blipFill>
        <p:spPr>
          <a:xfrm>
            <a:off x="6175753" y="241302"/>
            <a:ext cx="2638637" cy="1711842"/>
          </a:xfrm>
          <a:prstGeom prst="rect">
            <a:avLst/>
          </a:prstGeom>
        </p:spPr>
      </p:pic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322085E-F0CA-30C6-5E89-07AC7FC873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71870" y="2169042"/>
            <a:ext cx="6529055" cy="3338624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rgbClr val="4242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D54EEE9-936B-AAB0-4630-ABC3177C86C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71538" y="5507038"/>
            <a:ext cx="4146550" cy="830262"/>
          </a:xfrm>
          <a:prstGeom prst="rect">
            <a:avLst/>
          </a:prstGeom>
        </p:spPr>
        <p:txBody>
          <a:bodyPr/>
          <a:lstStyle>
            <a:lvl1pPr>
              <a:defRPr sz="1600" i="1">
                <a:solidFill>
                  <a:srgbClr val="4242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116550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Quote slide 1">
    <p:bg>
      <p:bgPr>
        <a:solidFill>
          <a:srgbClr val="DBEE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4">
            <a:extLst>
              <a:ext uri="{FF2B5EF4-FFF2-40B4-BE49-F238E27FC236}">
                <a16:creationId xmlns:a16="http://schemas.microsoft.com/office/drawing/2014/main" id="{6C39C58E-29D8-46F4-D5E8-CD31F268E56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307472" y="1759688"/>
            <a:ext cx="6529055" cy="3338624"/>
          </a:xfrm>
          <a:prstGeom prst="rect">
            <a:avLst/>
          </a:prstGeom>
        </p:spPr>
        <p:txBody>
          <a:bodyPr/>
          <a:lstStyle>
            <a:lvl1pPr algn="ctr">
              <a:defRPr sz="6000" b="1">
                <a:solidFill>
                  <a:srgbClr val="0C3B5A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26012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rgbClr val="02989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743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ext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B4F2D68-4F60-FA08-93C8-AA9F46AFAE3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6" y="1568835"/>
            <a:ext cx="7919927" cy="3720330"/>
          </a:xfrm>
          <a:prstGeom prst="rect">
            <a:avLst/>
          </a:prstGeom>
        </p:spPr>
        <p:txBody>
          <a:bodyPr/>
          <a:lstStyle>
            <a:lvl1pPr>
              <a:defRPr sz="3000">
                <a:solidFill>
                  <a:srgbClr val="424242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pic>
        <p:nvPicPr>
          <p:cNvPr id="7" name="Picture 6" descr="A blue rectangle with yellow and green text&#10;&#10;Description automatically generated">
            <a:extLst>
              <a:ext uri="{FF2B5EF4-FFF2-40B4-BE49-F238E27FC236}">
                <a16:creationId xmlns:a16="http://schemas.microsoft.com/office/drawing/2014/main" id="{E74C2C0F-EB2E-3D96-8800-58794DC49FE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21" y="10160"/>
            <a:ext cx="2397759" cy="85276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E5F9FAE-6B64-97A1-38B0-BCAEB1F6FE8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7618" y="135437"/>
            <a:ext cx="2040462" cy="754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83462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958CD4-10A5-FD10-1599-F4A0BCA5E5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82" r="22182"/>
          <a:stretch/>
        </p:blipFill>
        <p:spPr>
          <a:xfrm>
            <a:off x="0" y="899417"/>
            <a:ext cx="4988560" cy="5968743"/>
          </a:xfrm>
          <a:prstGeom prst="rect">
            <a:avLst/>
          </a:prstGeom>
        </p:spPr>
      </p:pic>
      <p:sp>
        <p:nvSpPr>
          <p:cNvPr id="6" name="Parallelogram 5">
            <a:extLst>
              <a:ext uri="{FF2B5EF4-FFF2-40B4-BE49-F238E27FC236}">
                <a16:creationId xmlns:a16="http://schemas.microsoft.com/office/drawing/2014/main" id="{E239198A-A780-B7E6-9F76-709E43752013}"/>
              </a:ext>
            </a:extLst>
          </p:cNvPr>
          <p:cNvSpPr/>
          <p:nvPr userDrawn="1"/>
        </p:nvSpPr>
        <p:spPr>
          <a:xfrm>
            <a:off x="4226544" y="918701"/>
            <a:ext cx="3032767" cy="5951827"/>
          </a:xfrm>
          <a:prstGeom prst="parallelogram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D82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1C0A69-03C6-A42C-2BD0-DDB5E4F1BA23}"/>
              </a:ext>
            </a:extLst>
          </p:cNvPr>
          <p:cNvSpPr/>
          <p:nvPr userDrawn="1"/>
        </p:nvSpPr>
        <p:spPr>
          <a:xfrm>
            <a:off x="6289040" y="928861"/>
            <a:ext cx="2854960" cy="5939299"/>
          </a:xfrm>
          <a:prstGeom prst="rect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6BDE8C-434A-D64C-DADD-17A53A072005}"/>
              </a:ext>
            </a:extLst>
          </p:cNvPr>
          <p:cNvSpPr/>
          <p:nvPr userDrawn="1"/>
        </p:nvSpPr>
        <p:spPr>
          <a:xfrm>
            <a:off x="0" y="0"/>
            <a:ext cx="9144000" cy="926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blue rectangle with yellow and green text&#10;&#10;Description automatically generated">
            <a:extLst>
              <a:ext uri="{FF2B5EF4-FFF2-40B4-BE49-F238E27FC236}">
                <a16:creationId xmlns:a16="http://schemas.microsoft.com/office/drawing/2014/main" id="{36C95502-6C3D-78E6-F4FB-C17A52FBAA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21" y="10160"/>
            <a:ext cx="2397759" cy="852760"/>
          </a:xfrm>
          <a:prstGeom prst="rect">
            <a:avLst/>
          </a:prstGeom>
        </p:spPr>
      </p:pic>
      <p:pic>
        <p:nvPicPr>
          <p:cNvPr id="3" name="Picture 2" descr="A black and yellow logo&#10;&#10;Description automatically generated">
            <a:extLst>
              <a:ext uri="{FF2B5EF4-FFF2-40B4-BE49-F238E27FC236}">
                <a16:creationId xmlns:a16="http://schemas.microsoft.com/office/drawing/2014/main" id="{533DAECD-B690-D638-6272-21DBF9CB53E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54" y="104819"/>
            <a:ext cx="1864401" cy="68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52145"/>
      </p:ext>
    </p:extLst>
  </p:cSld>
  <p:clrMapOvr>
    <a:masterClrMapping/>
  </p:clrMapOvr>
  <p:hf sldNum="0"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B7958CD4-10A5-FD10-1599-F4A0BCA5E55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53" r="14215"/>
          <a:stretch/>
        </p:blipFill>
        <p:spPr>
          <a:xfrm>
            <a:off x="-1111" y="918701"/>
            <a:ext cx="5071729" cy="5951827"/>
          </a:xfrm>
          <a:prstGeom prst="rect">
            <a:avLst/>
          </a:prstGeom>
        </p:spPr>
      </p:pic>
      <p:sp>
        <p:nvSpPr>
          <p:cNvPr id="6" name="Parallelogram 5">
            <a:extLst>
              <a:ext uri="{FF2B5EF4-FFF2-40B4-BE49-F238E27FC236}">
                <a16:creationId xmlns:a16="http://schemas.microsoft.com/office/drawing/2014/main" id="{E239198A-A780-B7E6-9F76-709E43752013}"/>
              </a:ext>
            </a:extLst>
          </p:cNvPr>
          <p:cNvSpPr/>
          <p:nvPr userDrawn="1"/>
        </p:nvSpPr>
        <p:spPr>
          <a:xfrm>
            <a:off x="4226544" y="918701"/>
            <a:ext cx="3032767" cy="5951827"/>
          </a:xfrm>
          <a:prstGeom prst="parallelogram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D82F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B1C0A69-03C6-A42C-2BD0-DDB5E4F1BA23}"/>
              </a:ext>
            </a:extLst>
          </p:cNvPr>
          <p:cNvSpPr/>
          <p:nvPr userDrawn="1"/>
        </p:nvSpPr>
        <p:spPr>
          <a:xfrm>
            <a:off x="6289040" y="928861"/>
            <a:ext cx="2854960" cy="5939299"/>
          </a:xfrm>
          <a:prstGeom prst="rect">
            <a:avLst/>
          </a:prstGeom>
          <a:solidFill>
            <a:srgbClr val="FFD82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86BDE8C-434A-D64C-DADD-17A53A072005}"/>
              </a:ext>
            </a:extLst>
          </p:cNvPr>
          <p:cNvSpPr/>
          <p:nvPr userDrawn="1"/>
        </p:nvSpPr>
        <p:spPr>
          <a:xfrm>
            <a:off x="0" y="0"/>
            <a:ext cx="9144000" cy="92649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 descr="A blue rectangle with yellow and green text&#10;&#10;Description automatically generated">
            <a:extLst>
              <a:ext uri="{FF2B5EF4-FFF2-40B4-BE49-F238E27FC236}">
                <a16:creationId xmlns:a16="http://schemas.microsoft.com/office/drawing/2014/main" id="{36C95502-6C3D-78E6-F4FB-C17A52FBAABE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21" y="10160"/>
            <a:ext cx="2397759" cy="852760"/>
          </a:xfrm>
          <a:prstGeom prst="rect">
            <a:avLst/>
          </a:prstGeom>
        </p:spPr>
      </p:pic>
      <p:pic>
        <p:nvPicPr>
          <p:cNvPr id="3" name="Picture 2" descr="A black and yellow logo&#10;&#10;Description automatically generated">
            <a:extLst>
              <a:ext uri="{FF2B5EF4-FFF2-40B4-BE49-F238E27FC236}">
                <a16:creationId xmlns:a16="http://schemas.microsoft.com/office/drawing/2014/main" id="{533DAECD-B690-D638-6272-21DBF9CB53E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354" y="104819"/>
            <a:ext cx="1864401" cy="689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473507"/>
      </p:ext>
    </p:extLst>
  </p:cSld>
  <p:clrMapOvr>
    <a:masterClrMapping/>
  </p:clrMapOvr>
  <p:hf sldNum="0"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EFF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8665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  <p:sldLayoutId id="2147483747" r:id="rId2"/>
    <p:sldLayoutId id="2147483744" r:id="rId3"/>
    <p:sldLayoutId id="2147483758" r:id="rId4"/>
    <p:sldLayoutId id="2147483756" r:id="rId5"/>
    <p:sldLayoutId id="2147483759" r:id="rId6"/>
    <p:sldLayoutId id="2147483760" r:id="rId7"/>
    <p:sldLayoutId id="2147483761" r:id="rId8"/>
  </p:sldLayoutIdLst>
  <p:hf sldNum="0" hdr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 kern="1200">
          <a:solidFill>
            <a:srgbClr val="787878"/>
          </a:solidFill>
          <a:latin typeface="+mn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3000" b="1">
          <a:solidFill>
            <a:srgbClr val="787878"/>
          </a:solidFill>
          <a:latin typeface="Arial" pitchFamily="34" charset="0"/>
        </a:defRPr>
      </a:lvl9pPr>
    </p:titleStyle>
    <p:bodyStyle>
      <a:lvl1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algn="l" rtl="0" eaLnBrk="1" fontAlgn="base" hangingPunct="1">
        <a:lnSpc>
          <a:spcPct val="90000"/>
        </a:lnSpc>
        <a:spcBef>
          <a:spcPct val="20000"/>
        </a:spcBef>
        <a:spcAft>
          <a:spcPct val="0"/>
        </a:spcAft>
        <a:buFont typeface="Arial" charset="0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uthmiskin.com/parentsandcarers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hyperlink" Target="http://www.oxfordowl.co.uk/Reading/" TargetMode="External"/><Relationship Id="rId4" Type="http://schemas.openxmlformats.org/officeDocument/2006/relationships/hyperlink" Target="https://www.facebook.com/miskin.education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727BB2E-EB13-B53C-8E91-C21FA7EF484B}"/>
              </a:ext>
            </a:extLst>
          </p:cNvPr>
          <p:cNvSpPr txBox="1">
            <a:spLocks/>
          </p:cNvSpPr>
          <p:nvPr/>
        </p:nvSpPr>
        <p:spPr>
          <a:xfrm>
            <a:off x="4835822" y="2973206"/>
            <a:ext cx="4181003" cy="3199960"/>
          </a:xfrm>
          <a:prstGeom prst="rect">
            <a:avLst/>
          </a:prstGeom>
        </p:spPr>
        <p:txBody>
          <a:bodyPr lIns="0" tIns="0" rIns="0" bIns="0" anchor="t"/>
          <a:lstStyle>
            <a:lvl1pPr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defRPr sz="3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defRPr sz="2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Font typeface="Arial" charset="0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00000"/>
              </a:lnSpc>
              <a:spcBef>
                <a:spcPts val="0"/>
              </a:spcBef>
            </a:pPr>
            <a:r>
              <a:rPr lang="en-GB" sz="4800" b="1" dirty="0">
                <a:solidFill>
                  <a:srgbClr val="0C3B5A"/>
                </a:solidFill>
                <a:ea typeface="Calibri"/>
                <a:cs typeface="Calibri"/>
              </a:rPr>
              <a:t>Partnership with Families: Phonics </a:t>
            </a:r>
            <a:r>
              <a:rPr lang="en-GB" sz="4800" b="1" dirty="0">
                <a:solidFill>
                  <a:srgbClr val="0C3B5A"/>
                </a:solidFill>
                <a:latin typeface="Calibri"/>
                <a:ea typeface="Calibri"/>
                <a:cs typeface="Calibri"/>
              </a:rPr>
              <a:t>Screening Check</a:t>
            </a:r>
            <a:endParaRPr lang="en-GB" sz="4800" b="1" dirty="0">
              <a:solidFill>
                <a:schemeClr val="tx1"/>
              </a:solidFill>
              <a:latin typeface="Calibri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5439123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0B1DB5-D7BB-3E6A-B081-6E77CC9FB2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EEC6DEF-6DBB-3A28-8A2C-21FBA72FEE7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D4AE78-F2C4-49AC-92D7-61BA08FC65B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Jeanette Winterson</a:t>
            </a:r>
            <a:endParaRPr 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31483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8411125-BA81-8381-87CF-E3D320B3204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The more graphemes children learn to read and write, the more words they will be able to read and spell, and, as they decode unfamiliar words, they encounter new vocabulary.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641D8A1-E649-D754-B6C9-6F0BF98B81D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sz="1600" i="1" dirty="0"/>
              <a:t>The reading framework</a:t>
            </a:r>
          </a:p>
          <a:p>
            <a:r>
              <a:rPr lang="en-US" sz="1600" i="1" dirty="0"/>
              <a:t>Teaching the foundations of literacy </a:t>
            </a:r>
          </a:p>
          <a:p>
            <a:r>
              <a:rPr lang="en-US" sz="1600" i="1" dirty="0"/>
              <a:t>DfE, July 2023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10225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36C897-9E31-5E90-211E-D7AE16E73D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D57AF4CD-CC9E-A781-83BF-9150C3F217E6}"/>
              </a:ext>
            </a:extLst>
          </p:cNvPr>
          <p:cNvSpPr/>
          <p:nvPr/>
        </p:nvSpPr>
        <p:spPr>
          <a:xfrm>
            <a:off x="6946393" y="6172200"/>
            <a:ext cx="208875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656EF0-5F36-3FE4-7575-D5E9BED0B2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36" y="748683"/>
            <a:ext cx="7434684" cy="1198981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What is the Phonics Screening Check?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052B64-8F08-6626-FE60-E6CC1760410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6" y="1709997"/>
            <a:ext cx="7919927" cy="372033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A word-reading test at the end of Year 1.</a:t>
            </a:r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/>
              <a:t>Children read 40 words.</a:t>
            </a:r>
          </a:p>
        </p:txBody>
      </p:sp>
      <p:pic>
        <p:nvPicPr>
          <p:cNvPr id="4" name="Picture 3" descr="A blue line on a black background&#10;&#10;Description automatically generated">
            <a:extLst>
              <a:ext uri="{FF2B5EF4-FFF2-40B4-BE49-F238E27FC236}">
                <a16:creationId xmlns:a16="http://schemas.microsoft.com/office/drawing/2014/main" id="{32AD2730-FB60-D434-2F76-859A32ECCF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114" y="1112869"/>
            <a:ext cx="5172892" cy="58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378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C05677-E72A-D098-F58C-2B5EF9BEA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complex code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EE8C51-2500-5CBB-60DC-726332EAAFB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Complex_Speed_Sounds_Chart.pdf">
            <a:extLst>
              <a:ext uri="{FF2B5EF4-FFF2-40B4-BE49-F238E27FC236}">
                <a16:creationId xmlns:a16="http://schemas.microsoft.com/office/drawing/2014/main" id="{B37E892E-BE21-6682-86EF-4973C8EDF42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75" t="7912" r="8731" b="12963"/>
          <a:stretch/>
        </p:blipFill>
        <p:spPr>
          <a:xfrm>
            <a:off x="2693820" y="1684432"/>
            <a:ext cx="3756358" cy="4823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0429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4C197A-B0FC-59C1-E0E9-05DB45CAAC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E09019-8066-D2E9-A39D-17986AB9A0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‘Special Friends’, ‘Fred Talk’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6763D-48E3-9AED-24FC-788911F2B6A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F546510-7DDA-823D-FABE-39B5489608A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490486" y="1978721"/>
            <a:ext cx="8163025" cy="392331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362559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E53E82-16B9-DC09-279C-35C449ACAD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EA38AB-235C-61D4-C85D-3CE13D6E9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Nonsense words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2B7C0B-9D53-418F-8F06-1EDD906E11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4F06A21-0940-9F58-808B-4EC102FEA2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036" y="2283653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143FAF-70DE-263A-9399-F5759EC7D9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2036" y="4045518"/>
            <a:ext cx="3878317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8DE29DA-E44F-F1BD-FFFE-DD884782E1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8056" y="2283653"/>
            <a:ext cx="3878316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E7DE110-0247-1FEA-A25D-E3EBE6C36253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5377"/>
          <a:stretch/>
        </p:blipFill>
        <p:spPr>
          <a:xfrm>
            <a:off x="4934727" y="4045518"/>
            <a:ext cx="3881645" cy="1518095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752144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36D826-67CB-52B6-9707-77226D3DA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B1770-2CB9-10BD-7721-73EFFBCFE3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 every child to read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E42CEB-19BD-0EB8-B10B-E4E9E2B4705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A person and a child sitting at a table&#10;&#10;Description automatically generated with low confidence">
            <a:extLst>
              <a:ext uri="{FF2B5EF4-FFF2-40B4-BE49-F238E27FC236}">
                <a16:creationId xmlns:a16="http://schemas.microsoft.com/office/drawing/2014/main" id="{8624BC68-064B-3236-6B8E-35A7C35355B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722821"/>
            <a:ext cx="9144000" cy="5135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9089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91CFA8-2CEE-37AF-1460-B88D48A73D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126611-CC4B-B44B-E0C0-566DCA0FD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Virtual Classroom films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1469C3-F7C7-7060-3F0A-8D7B5D7997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04E5B2-6E7A-D2C1-2ABC-23651BBA42F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2429" b="2429"/>
          <a:stretch/>
        </p:blipFill>
        <p:spPr>
          <a:xfrm>
            <a:off x="0" y="1964724"/>
            <a:ext cx="9144000" cy="48932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91891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25B64-9B53-1111-605A-A41893AFF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F4E9-CFFF-A180-ADED-097CD0D34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36" y="748683"/>
            <a:ext cx="7327632" cy="1198981"/>
          </a:xfrm>
        </p:spPr>
        <p:txBody>
          <a:bodyPr/>
          <a:lstStyle/>
          <a:p>
            <a:r>
              <a:rPr lang="en-US" dirty="0"/>
              <a:t>How do I use the Virtual Classroom?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5B2B1F-63B6-D354-1288-2D4021D801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7" y="1947664"/>
            <a:ext cx="7919927" cy="3720330"/>
          </a:xfrm>
        </p:spPr>
        <p:txBody>
          <a:bodyPr/>
          <a:lstStyle/>
          <a:p>
            <a:pPr marL="514350" lvl="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>
                <a:ea typeface="Calibri" panose="020F0502020204030204" pitchFamily="34" charset="0"/>
              </a:rPr>
              <a:t>Set aside 10 minutes to watch a film with your child each day.</a:t>
            </a:r>
            <a:endParaRPr lang="en-GB" dirty="0">
              <a:ea typeface="Times New Roman" panose="02020603050405020304" pitchFamily="18" charset="0"/>
            </a:endParaRPr>
          </a:p>
          <a:p>
            <a:pPr marL="514350" lvl="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>
                <a:ea typeface="Calibri" panose="020F0502020204030204" pitchFamily="34" charset="0"/>
              </a:rPr>
              <a:t>Find a quiet space for your child to watch the film on a laptop or tablet.</a:t>
            </a:r>
            <a:endParaRPr lang="en-GB" dirty="0">
              <a:ea typeface="Times New Roman" panose="02020603050405020304" pitchFamily="18" charset="0"/>
            </a:endParaRPr>
          </a:p>
          <a:p>
            <a:pPr marL="514350" lvl="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>
                <a:ea typeface="Calibri" panose="020F0502020204030204" pitchFamily="34" charset="0"/>
              </a:rPr>
              <a:t>Praise your child as they join in with the lesson – make it fun!</a:t>
            </a:r>
          </a:p>
          <a:p>
            <a:pPr lvl="0">
              <a:lnSpc>
                <a:spcPct val="100000"/>
              </a:lnSpc>
            </a:pPr>
            <a:endParaRPr lang="en-GB" sz="2000" dirty="0">
              <a:ea typeface="Times New Roman" panose="02020603050405020304" pitchFamily="18" charset="0"/>
            </a:endParaRPr>
          </a:p>
          <a:p>
            <a:pPr>
              <a:lnSpc>
                <a:spcPct val="100000"/>
              </a:lnSpc>
            </a:pPr>
            <a:r>
              <a:rPr lang="en-GB" dirty="0">
                <a:ea typeface="Calibri" panose="020F0502020204030204" pitchFamily="34" charset="0"/>
              </a:rPr>
              <a:t>The more they practise using these films, the quicker they’ll learn to read.</a:t>
            </a:r>
            <a:r>
              <a:rPr lang="en-GB" dirty="0"/>
              <a:t> </a:t>
            </a:r>
            <a:endParaRPr lang="en-GB" dirty="0">
              <a:ea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4" name="Picture 3" descr="A blue line on a black background&#10;&#10;Description automatically generated">
            <a:extLst>
              <a:ext uri="{FF2B5EF4-FFF2-40B4-BE49-F238E27FC236}">
                <a16:creationId xmlns:a16="http://schemas.microsoft.com/office/drawing/2014/main" id="{3B98DF9E-4914-E63E-EA89-567207974EC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4315" y="1051455"/>
            <a:ext cx="3798277" cy="52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4195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CE53A0-BFF2-0BF1-A779-1BDAF94C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Practice at home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3D0285-D392-CA50-C1C1-D860AE8403E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Icon&#10;&#10;Description automatically generated">
            <a:extLst>
              <a:ext uri="{FF2B5EF4-FFF2-40B4-BE49-F238E27FC236}">
                <a16:creationId xmlns:a16="http://schemas.microsoft.com/office/drawing/2014/main" id="{163249BF-1C71-2848-6068-68449AEC744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299988">
            <a:off x="5419302" y="3212440"/>
            <a:ext cx="67217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771A0614-859B-59EE-0D63-37629CBB85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81248">
            <a:off x="4881407" y="3062758"/>
            <a:ext cx="752959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Picture 5" descr="Icon&#10;&#10;Description automatically generated">
            <a:extLst>
              <a:ext uri="{FF2B5EF4-FFF2-40B4-BE49-F238E27FC236}">
                <a16:creationId xmlns:a16="http://schemas.microsoft.com/office/drawing/2014/main" id="{5732ECCC-218C-7E02-6B29-6C88915E429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9342" y="2991349"/>
            <a:ext cx="709647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7" name="Picture 6" descr="Icon&#10;&#10;Description automatically generated with medium confidence">
            <a:extLst>
              <a:ext uri="{FF2B5EF4-FFF2-40B4-BE49-F238E27FC236}">
                <a16:creationId xmlns:a16="http://schemas.microsoft.com/office/drawing/2014/main" id="{4E5E9333-E8A0-0E3F-538C-70A4582B9B6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84076">
            <a:off x="3917351" y="3034342"/>
            <a:ext cx="693254" cy="104345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BF625A78-98E4-2DCA-FD36-88647B3E215C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0984">
            <a:off x="3462092" y="3168882"/>
            <a:ext cx="713941" cy="1043452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9" name="Picture 2">
            <a:extLst>
              <a:ext uri="{FF2B5EF4-FFF2-40B4-BE49-F238E27FC236}">
                <a16:creationId xmlns:a16="http://schemas.microsoft.com/office/drawing/2014/main" id="{41660F9D-4E05-15EF-CD40-555EA16EC1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937" y="2630927"/>
            <a:ext cx="1388814" cy="1953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A picture containing text, automaton&#10;&#10;Description automatically generated">
            <a:extLst>
              <a:ext uri="{FF2B5EF4-FFF2-40B4-BE49-F238E27FC236}">
                <a16:creationId xmlns:a16="http://schemas.microsoft.com/office/drawing/2014/main" id="{84A510E2-3741-26A0-74F3-8E772B7F65E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721" y="2616038"/>
            <a:ext cx="1393390" cy="2081222"/>
          </a:xfrm>
          <a:prstGeom prst="rect">
            <a:avLst/>
          </a:prstGeom>
        </p:spPr>
      </p:pic>
      <p:pic>
        <p:nvPicPr>
          <p:cNvPr id="11" name="Picture 10" descr="Text&#10;&#10;Description automatically generated">
            <a:extLst>
              <a:ext uri="{FF2B5EF4-FFF2-40B4-BE49-F238E27FC236}">
                <a16:creationId xmlns:a16="http://schemas.microsoft.com/office/drawing/2014/main" id="{D1A6F4DA-55B2-5AB1-5A90-7EBC5CF7562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739093" y="2538684"/>
            <a:ext cx="2112971" cy="2402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781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F33E48-1F53-3037-5045-1FEDA81596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F88E5206-A4CB-E7CB-F5D6-010D197DD612}"/>
              </a:ext>
            </a:extLst>
          </p:cNvPr>
          <p:cNvSpPr/>
          <p:nvPr/>
        </p:nvSpPr>
        <p:spPr>
          <a:xfrm>
            <a:off x="6946393" y="6172200"/>
            <a:ext cx="208875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2B86485-81CD-67BC-3B87-5F35E39807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What can I do?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509767-54CB-79EC-942F-BF99B243D74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6" y="1709997"/>
            <a:ext cx="7919927" cy="3720330"/>
          </a:xfrm>
        </p:spPr>
        <p:txBody>
          <a:bodyPr/>
          <a:lstStyle/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/>
              <a:t>Help your child to use </a:t>
            </a:r>
            <a:r>
              <a:rPr lang="en-US" dirty="0"/>
              <a:t>‘Special Friends’, ‘Fred Talk’ to read words.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/>
              <a:t>Practise reading sounds speedily.      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GB" dirty="0"/>
              <a:t>Watch the Virtual Classroom films together.     </a:t>
            </a:r>
          </a:p>
          <a:p>
            <a:pPr marL="514350" indent="-514350">
              <a:lnSpc>
                <a:spcPct val="100000"/>
              </a:lnSpc>
              <a:buFont typeface="+mj-lt"/>
              <a:buAutoNum type="arabicPeriod"/>
            </a:pPr>
            <a:r>
              <a:rPr lang="en-US" dirty="0"/>
              <a:t>Listen to your child read their Storybook   every day.</a:t>
            </a:r>
          </a:p>
        </p:txBody>
      </p:sp>
      <p:pic>
        <p:nvPicPr>
          <p:cNvPr id="4" name="Picture 3" descr="A blue line on a black background&#10;&#10;Description automatically generated">
            <a:extLst>
              <a:ext uri="{FF2B5EF4-FFF2-40B4-BE49-F238E27FC236}">
                <a16:creationId xmlns:a16="http://schemas.microsoft.com/office/drawing/2014/main" id="{011B4EB0-0B36-BA24-98D2-407F15D4E1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35" y="1112869"/>
            <a:ext cx="3153140" cy="584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72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DC125-3127-B91F-DC44-3C06BA7C9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ruthmiskin.com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81BB0B3-CB98-5FAE-B031-03F74AA250A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A screenshot of a video&#10;&#10;AI-generated content may be incorrect.">
            <a:extLst>
              <a:ext uri="{FF2B5EF4-FFF2-40B4-BE49-F238E27FC236}">
                <a16:creationId xmlns:a16="http://schemas.microsoft.com/office/drawing/2014/main" id="{F83CEC67-59D4-DC4D-442F-24158A79E2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6494" y="1947664"/>
            <a:ext cx="3471009" cy="4672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5589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625B64-9B53-1111-605A-A41893AFF0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2F4E9-CFFF-A180-ADED-097CD0D340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036" y="748683"/>
            <a:ext cx="7327632" cy="1198981"/>
          </a:xfrm>
        </p:spPr>
        <p:txBody>
          <a:bodyPr/>
          <a:lstStyle/>
          <a:p>
            <a:r>
              <a:rPr lang="en-US" dirty="0"/>
              <a:t>Online resources available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5B2B1F-63B6-D354-1288-2D4021D8010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12037" y="1947664"/>
            <a:ext cx="7919927" cy="372033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dirty="0"/>
              <a:t>Ruth Miskin Families Page:</a:t>
            </a:r>
          </a:p>
          <a:p>
            <a:pPr>
              <a:lnSpc>
                <a:spcPct val="100000"/>
              </a:lnSpc>
            </a:pPr>
            <a:r>
              <a:rPr lang="en-US" dirty="0">
                <a:hlinkClick r:id="rId3"/>
              </a:rPr>
              <a:t>https://www.ruthmiskin.com/parentsandcarers/</a:t>
            </a:r>
            <a:r>
              <a:rPr lang="en-US" dirty="0"/>
              <a:t> </a:t>
            </a:r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/>
              <a:t>Ruth Miskin Facebook:</a:t>
            </a:r>
          </a:p>
          <a:p>
            <a:pPr>
              <a:lnSpc>
                <a:spcPct val="100000"/>
              </a:lnSpc>
            </a:pPr>
            <a:r>
              <a:rPr lang="en-US" dirty="0">
                <a:hlinkClick r:id="rId4"/>
              </a:rPr>
              <a:t>https://www.facebook.com/miskin.education</a:t>
            </a:r>
            <a:endParaRPr lang="en-US" dirty="0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r>
              <a:rPr lang="en-US" dirty="0"/>
              <a:t>Free e-books for home reading:</a:t>
            </a:r>
          </a:p>
          <a:p>
            <a:pPr>
              <a:lnSpc>
                <a:spcPct val="100000"/>
              </a:lnSpc>
            </a:pPr>
            <a:r>
              <a:rPr lang="en-US" dirty="0">
                <a:hlinkClick r:id="rId5"/>
              </a:rPr>
              <a:t>http://www.oxfordowl.co.uk/Reading/</a:t>
            </a:r>
            <a:endParaRPr lang="en-US" dirty="0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endParaRPr lang="en-US" dirty="0"/>
          </a:p>
          <a:p>
            <a:pPr>
              <a:lnSpc>
                <a:spcPct val="100000"/>
              </a:lnSpc>
            </a:pPr>
            <a:endParaRPr lang="en-US" dirty="0"/>
          </a:p>
        </p:txBody>
      </p:sp>
      <p:pic>
        <p:nvPicPr>
          <p:cNvPr id="4" name="Picture 3" descr="A blue line on a black background&#10;&#10;Description automatically generated">
            <a:extLst>
              <a:ext uri="{FF2B5EF4-FFF2-40B4-BE49-F238E27FC236}">
                <a16:creationId xmlns:a16="http://schemas.microsoft.com/office/drawing/2014/main" id="{3B98DF9E-4914-E63E-EA89-567207974EC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993" y="1051455"/>
            <a:ext cx="3461936" cy="5259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5290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959BF3-0C17-D357-455F-71907C049F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91E313-5EB7-5CA0-1375-406B46543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Parents carers and families webpage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0F48A7-8EC0-7C67-779C-9E833A74A0C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8" name="Picture 7" descr="A qr code with a white background&#10;&#10;AI-generated content may be incorrect.">
            <a:extLst>
              <a:ext uri="{FF2B5EF4-FFF2-40B4-BE49-F238E27FC236}">
                <a16:creationId xmlns:a16="http://schemas.microsoft.com/office/drawing/2014/main" id="{7E3BA6AD-510F-AAAE-1B25-21ECD5D0959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0062" y="1832477"/>
            <a:ext cx="4012817" cy="4012817"/>
          </a:xfrm>
          <a:prstGeom prst="rect">
            <a:avLst/>
          </a:prstGeom>
        </p:spPr>
      </p:pic>
      <p:pic>
        <p:nvPicPr>
          <p:cNvPr id="9" name="Picture 8" descr="A blue arrow pointing down&#10;&#10;Description automatically generated">
            <a:extLst>
              <a:ext uri="{FF2B5EF4-FFF2-40B4-BE49-F238E27FC236}">
                <a16:creationId xmlns:a16="http://schemas.microsoft.com/office/drawing/2014/main" id="{9A7F04BA-0E8A-B308-2A8F-6BCE753B0C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24" t="19481" r="27518" b="13843"/>
          <a:stretch/>
        </p:blipFill>
        <p:spPr>
          <a:xfrm rot="18994379">
            <a:off x="1516980" y="2314465"/>
            <a:ext cx="2220548" cy="2123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67970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29AFF-A214-764A-CCFF-3B7DB1ED2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C85894-D17C-99EA-634E-BDED56C12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Any questions?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F1C8FE-0FBB-81B7-31B7-2124C72A92F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 descr="Colorful letters and symbols with question marks&#10;&#10;AI-generated content may be incorrect.">
            <a:extLst>
              <a:ext uri="{FF2B5EF4-FFF2-40B4-BE49-F238E27FC236}">
                <a16:creationId xmlns:a16="http://schemas.microsoft.com/office/drawing/2014/main" id="{C17B39CA-5879-E2A8-E0BF-5AED4C861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799" y="1798631"/>
            <a:ext cx="7772400" cy="4080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4860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76EC0-1532-1ABF-0F6C-42D358B08B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D68C75A-B6CF-8F95-4D98-F0CB4710DCF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Teach a child to read and keep that child reading and we will change everything.</a:t>
            </a:r>
          </a:p>
          <a:p>
            <a:endParaRPr lang="en-US" dirty="0"/>
          </a:p>
          <a:p>
            <a:pPr marL="0" indent="0">
              <a:buNone/>
            </a:pPr>
            <a:r>
              <a:rPr lang="en-US" b="1" dirty="0"/>
              <a:t>And I mean everything.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64ABC40-2D5F-F46F-D783-7075864FF52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Jeanette Winterson</a:t>
            </a:r>
            <a:endParaRPr lang="en-US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158653"/>
      </p:ext>
    </p:extLst>
  </p:cSld>
  <p:clrMapOvr>
    <a:masterClrMapping/>
  </p:clrMapOvr>
</p:sld>
</file>

<file path=ppt/theme/theme1.xml><?xml version="1.0" encoding="utf-8"?>
<a:theme xmlns:a="http://schemas.openxmlformats.org/drawingml/2006/main" name="NEW Phonics Template">
  <a:themeElements>
    <a:clrScheme name="Custom 4">
      <a:dk1>
        <a:srgbClr val="2D2D2D"/>
      </a:dk1>
      <a:lt1>
        <a:sysClr val="window" lastClr="FFFFFF"/>
      </a:lt1>
      <a:dk2>
        <a:srgbClr val="5A5A5A"/>
      </a:dk2>
      <a:lt2>
        <a:srgbClr val="EEECE1"/>
      </a:lt2>
      <a:accent1>
        <a:srgbClr val="FFC000"/>
      </a:accent1>
      <a:accent2>
        <a:srgbClr val="FFD200"/>
      </a:accent2>
      <a:accent3>
        <a:srgbClr val="CF9C00"/>
      </a:accent3>
      <a:accent4>
        <a:srgbClr val="A0A0A0"/>
      </a:accent4>
      <a:accent5>
        <a:srgbClr val="787878"/>
      </a:accent5>
      <a:accent6>
        <a:srgbClr val="5A5A5A"/>
      </a:accent6>
      <a:hlink>
        <a:srgbClr val="CF9C00"/>
      </a:hlink>
      <a:folHlink>
        <a:srgbClr val="787878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9a8f53b2-13a3-4793-90e7-10226504b3c4">YRFSUJVH7EPP-966163126-114712</_dlc_DocId>
    <_dlc_DocIdUrl xmlns="9a8f53b2-13a3-4793-90e7-10226504b3c4">
      <Url>https://ruthmiskinliteracyltd.sharepoint.com/sites/RuthMiskinTraining/_layouts/15/DocIdRedir.aspx?ID=YRFSUJVH7EPP-966163126-114712</Url>
      <Description>YRFSUJVH7EPP-966163126-114712</Description>
    </_dlc_DocIdUrl>
    <SharedWithUsers xmlns="9a8f53b2-13a3-4793-90e7-10226504b3c4">
      <UserInfo>
        <DisplayName/>
        <AccountId xsi:nil="true"/>
        <AccountType/>
      </UserInfo>
    </SharedWithUsers>
    <_dlc_DocIdPersistId xmlns="9a8f53b2-13a3-4793-90e7-10226504b3c4">false</_dlc_DocIdPersistId>
    <DateandTimeModified xmlns="e3eab8b6-c0c4-41d5-9873-d73174f14db4" xsi:nil="true"/>
    <lcf76f155ced4ddcb4097134ff3c332f xmlns="e3eab8b6-c0c4-41d5-9873-d73174f14db4">
      <Terms xmlns="http://schemas.microsoft.com/office/infopath/2007/PartnerControls"/>
    </lcf76f155ced4ddcb4097134ff3c332f>
    <TaxCatchAll xmlns="9a8f53b2-13a3-4793-90e7-10226504b3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7D1AFDE363394FB0A1E3A52CA664CD" ma:contentTypeVersion="20" ma:contentTypeDescription="Create a new document." ma:contentTypeScope="" ma:versionID="8e70aec15defc45f130311f468417df5">
  <xsd:schema xmlns:xsd="http://www.w3.org/2001/XMLSchema" xmlns:xs="http://www.w3.org/2001/XMLSchema" xmlns:p="http://schemas.microsoft.com/office/2006/metadata/properties" xmlns:ns2="9a8f53b2-13a3-4793-90e7-10226504b3c4" xmlns:ns3="e3eab8b6-c0c4-41d5-9873-d73174f14db4" targetNamespace="http://schemas.microsoft.com/office/2006/metadata/properties" ma:root="true" ma:fieldsID="75ceec38bed46bf7ec98965717ccf769" ns2:_="" ns3:_="">
    <xsd:import namespace="9a8f53b2-13a3-4793-90e7-10226504b3c4"/>
    <xsd:import namespace="e3eab8b6-c0c4-41d5-9873-d73174f14db4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2:SharedWithUsers" minOccurs="0"/>
                <xsd:element ref="ns2:SharedWithDetail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LengthInSeconds" minOccurs="0"/>
                <xsd:element ref="ns3:DateandTimeModified" minOccurs="0"/>
                <xsd:element ref="ns3:lcf76f155ced4ddcb4097134ff3c332f" minOccurs="0"/>
                <xsd:element ref="ns2:TaxCatchAll" minOccurs="0"/>
                <xsd:element ref="ns3:MediaServiceSearchProperties" minOccurs="0"/>
                <xsd:element ref="ns3:MediaServiceObjectDetectorVersions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a8f53b2-13a3-4793-90e7-10226504b3c4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6" nillable="true" ma:displayName="Taxonomy Catch All Column" ma:hidden="true" ma:list="{851b88b5-1e03-4004-8c48-28539b4b26ed}" ma:internalName="TaxCatchAll" ma:showField="CatchAllData" ma:web="9a8f53b2-13a3-4793-90e7-10226504b3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3eab8b6-c0c4-41d5-9873-d73174f14d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ternalName="MediaServiceLocation" ma:readOnly="true">
      <xsd:simpleType>
        <xsd:restriction base="dms:Text"/>
      </xsd:simpleType>
    </xsd:element>
    <xsd:element name="MediaLengthInSeconds" ma:index="22" nillable="true" ma:displayName="Length (seconds)" ma:internalName="MediaLengthInSeconds" ma:readOnly="true">
      <xsd:simpleType>
        <xsd:restriction base="dms:Unknown"/>
      </xsd:simpleType>
    </xsd:element>
    <xsd:element name="DateandTimeModified" ma:index="23" nillable="true" ma:displayName="Date and Time Modified" ma:format="DateTime" ma:internalName="DateandTimeModified">
      <xsd:simpleType>
        <xsd:restriction base="dms:DateTime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22edab9a-dc9d-426e-90cc-a0414d65d0e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8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BillingMetadata" ma:index="29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13A08B6-8A17-4FA9-B200-6CDCFDE64769}">
  <ds:schemaRefs>
    <ds:schemaRef ds:uri="http://schemas.microsoft.com/sharepoint/events"/>
  </ds:schemaRefs>
</ds:datastoreItem>
</file>

<file path=customXml/itemProps2.xml><?xml version="1.0" encoding="utf-8"?>
<ds:datastoreItem xmlns:ds="http://schemas.openxmlformats.org/officeDocument/2006/customXml" ds:itemID="{E70233C1-7EDC-4E65-A2CE-DC00F064575C}">
  <ds:schemaRefs>
    <ds:schemaRef ds:uri="http://schemas.openxmlformats.org/package/2006/metadata/core-properties"/>
    <ds:schemaRef ds:uri="e3eab8b6-c0c4-41d5-9873-d73174f14db4"/>
    <ds:schemaRef ds:uri="9a8f53b2-13a3-4793-90e7-10226504b3c4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purl.org/dc/dcmitype/"/>
    <ds:schemaRef ds:uri="http://schemas.microsoft.com/office/2006/documentManagement/types"/>
  </ds:schemaRefs>
</ds:datastoreItem>
</file>

<file path=customXml/itemProps3.xml><?xml version="1.0" encoding="utf-8"?>
<ds:datastoreItem xmlns:ds="http://schemas.openxmlformats.org/officeDocument/2006/customXml" ds:itemID="{980E9D5E-EB88-4532-B7FF-9C43B31C62F2}">
  <ds:schemaRefs>
    <ds:schemaRef ds:uri="9a8f53b2-13a3-4793-90e7-10226504b3c4"/>
    <ds:schemaRef ds:uri="e3eab8b6-c0c4-41d5-9873-d73174f14db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4.xml><?xml version="1.0" encoding="utf-8"?>
<ds:datastoreItem xmlns:ds="http://schemas.openxmlformats.org/officeDocument/2006/customXml" ds:itemID="{536CE950-682A-4CD2-A2AB-769F6AE4D81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1272</Words>
  <Application>Microsoft Office PowerPoint</Application>
  <PresentationFormat>On-screen Show (4:3)</PresentationFormat>
  <Paragraphs>150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Sassoon Infant Std</vt:lpstr>
      <vt:lpstr>Times New Roman</vt:lpstr>
      <vt:lpstr>NEW Phonics Template</vt:lpstr>
      <vt:lpstr>PowerPoint Presentation</vt:lpstr>
      <vt:lpstr>PowerPoint Presentation</vt:lpstr>
      <vt:lpstr>PowerPoint Presentation</vt:lpstr>
      <vt:lpstr>What is the Phonics Screening Check?</vt:lpstr>
      <vt:lpstr>The complex code</vt:lpstr>
      <vt:lpstr>‘Special Friends’, ‘Fred Talk’</vt:lpstr>
      <vt:lpstr>Nonsense words</vt:lpstr>
      <vt:lpstr>Teach every child to read</vt:lpstr>
      <vt:lpstr>Virtual Classroom films</vt:lpstr>
      <vt:lpstr>How do I use the Virtual Classroom?</vt:lpstr>
      <vt:lpstr>Practice at home</vt:lpstr>
      <vt:lpstr>What can I do?</vt:lpstr>
      <vt:lpstr>ruthmiskin.com</vt:lpstr>
      <vt:lpstr>Online resources available</vt:lpstr>
      <vt:lpstr>Parents carers and families webpage</vt:lpstr>
      <vt:lpstr>Any questions?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Davina</dc:creator>
  <cp:lastModifiedBy>Shaesta Khan</cp:lastModifiedBy>
  <cp:revision>10</cp:revision>
  <cp:lastPrinted>2020-12-14T13:59:25Z</cp:lastPrinted>
  <dcterms:created xsi:type="dcterms:W3CDTF">2012-05-21T09:37:25Z</dcterms:created>
  <dcterms:modified xsi:type="dcterms:W3CDTF">2026-05-15T09:13:45Z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0x010100067D1AFDE363394FB0A1E3A52CA664CD</vt:lpwstr>
  </property>
  <property fmtid="{D5CDD505-2E9C-101B-9397-08002B2CF9AE}" pid="3" name="xd_Signature">
    <vt:bool>false</vt:bool>
  </property>
  <property fmtid="{D5CDD505-2E9C-101B-9397-08002B2CF9AE}" pid="4" name="xd_ProgID">
    <vt:lpwstr/>
  </property>
  <property fmtid="{D5CDD505-2E9C-101B-9397-08002B2CF9AE}" pid="5" name="DocumentSetDescription">
    <vt:lpwstr/>
  </property>
  <property fmtid="{D5CDD505-2E9C-101B-9397-08002B2CF9AE}" pid="6" name="_SourceUrl">
    <vt:lpwstr/>
  </property>
  <property fmtid="{D5CDD505-2E9C-101B-9397-08002B2CF9AE}" pid="7" name="_SharedFileIndex">
    <vt:lpwstr/>
  </property>
  <property fmtid="{D5CDD505-2E9C-101B-9397-08002B2CF9AE}" pid="8" name="ComplianceAssetId">
    <vt:lpwstr/>
  </property>
  <property fmtid="{D5CDD505-2E9C-101B-9397-08002B2CF9AE}" pid="9" name="TemplateUrl">
    <vt:lpwstr/>
  </property>
  <property fmtid="{D5CDD505-2E9C-101B-9397-08002B2CF9AE}" pid="10" name="URL">
    <vt:lpwstr/>
  </property>
  <property fmtid="{D5CDD505-2E9C-101B-9397-08002B2CF9AE}" pid="11" name="MediaServiceImageTags">
    <vt:lpwstr/>
  </property>
  <property fmtid="{D5CDD505-2E9C-101B-9397-08002B2CF9AE}" pid="12" name="MSIP_Label_be5cb09a-2992-49d6-8ac9-5f63e7b1ad2f_Enabled">
    <vt:lpwstr>true</vt:lpwstr>
  </property>
  <property fmtid="{D5CDD505-2E9C-101B-9397-08002B2CF9AE}" pid="13" name="MSIP_Label_be5cb09a-2992-49d6-8ac9-5f63e7b1ad2f_SetDate">
    <vt:lpwstr>2024-07-25T07:28:12Z</vt:lpwstr>
  </property>
  <property fmtid="{D5CDD505-2E9C-101B-9397-08002B2CF9AE}" pid="14" name="MSIP_Label_be5cb09a-2992-49d6-8ac9-5f63e7b1ad2f_Method">
    <vt:lpwstr>Standard</vt:lpwstr>
  </property>
  <property fmtid="{D5CDD505-2E9C-101B-9397-08002B2CF9AE}" pid="15" name="MSIP_Label_be5cb09a-2992-49d6-8ac9-5f63e7b1ad2f_Name">
    <vt:lpwstr>Controlled</vt:lpwstr>
  </property>
  <property fmtid="{D5CDD505-2E9C-101B-9397-08002B2CF9AE}" pid="16" name="MSIP_Label_be5cb09a-2992-49d6-8ac9-5f63e7b1ad2f_SiteId">
    <vt:lpwstr>91761b62-4c45-43f5-9f0e-be8ad9b551ff</vt:lpwstr>
  </property>
  <property fmtid="{D5CDD505-2E9C-101B-9397-08002B2CF9AE}" pid="17" name="MSIP_Label_be5cb09a-2992-49d6-8ac9-5f63e7b1ad2f_ActionId">
    <vt:lpwstr>28de7904-ae05-48ba-8b17-e83169f68ba0</vt:lpwstr>
  </property>
  <property fmtid="{D5CDD505-2E9C-101B-9397-08002B2CF9AE}" pid="18" name="MSIP_Label_be5cb09a-2992-49d6-8ac9-5f63e7b1ad2f_ContentBits">
    <vt:lpwstr>0</vt:lpwstr>
  </property>
  <property fmtid="{D5CDD505-2E9C-101B-9397-08002B2CF9AE}" pid="19" name="_dlc_DocIdItemGuid">
    <vt:lpwstr>9b1b44af-05bd-4d34-a94f-386640753f78</vt:lpwstr>
  </property>
</Properties>
</file>